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2" r:id="rId6"/>
    <p:sldId id="263" r:id="rId7"/>
    <p:sldId id="264" r:id="rId8"/>
    <p:sldId id="265" r:id="rId9"/>
    <p:sldId id="266" r:id="rId10"/>
    <p:sldId id="267" r:id="rId11"/>
    <p:sldId id="269" r:id="rId12"/>
    <p:sldId id="270" r:id="rId13"/>
    <p:sldId id="271"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ixelstalk.net/background-wallpaper-in-hd/"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DDB492-E2EC-D5A7-202A-C39C1EA6744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0"/>
            <a:ext cx="12192000" cy="6868160"/>
          </a:xfrm>
          <a:prstGeom prst="rect">
            <a:avLst/>
          </a:prstGeom>
          <a:ln>
            <a:solidFill>
              <a:schemeClr val="tx1">
                <a:lumMod val="95000"/>
              </a:schemeClr>
            </a:solidFill>
          </a:ln>
          <a:effectLst/>
          <a:scene3d>
            <a:camera prst="orthographicFront"/>
            <a:lightRig rig="threePt" dir="t"/>
          </a:scene3d>
          <a:sp3d>
            <a:bevelT prst="convex"/>
          </a:sp3d>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8000" b="1" dirty="0">
                <a:effectLst>
                  <a:outerShdw blurRad="38100" dist="38100" dir="2700000" algn="tl">
                    <a:srgbClr val="000000">
                      <a:alpha val="43137"/>
                    </a:srgbClr>
                  </a:outerShdw>
                </a:effectLst>
              </a:rPr>
              <a:t>Real Estate Sales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b="1" dirty="0"/>
              <a:t>Raj kadam</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C731-379B-02B6-376B-142831DEDAD2}"/>
              </a:ext>
            </a:extLst>
          </p:cNvPr>
          <p:cNvSpPr>
            <a:spLocks noGrp="1"/>
          </p:cNvSpPr>
          <p:nvPr>
            <p:ph type="title"/>
          </p:nvPr>
        </p:nvSpPr>
        <p:spPr>
          <a:xfrm>
            <a:off x="913795" y="304800"/>
            <a:ext cx="10353762" cy="853440"/>
          </a:xfrm>
        </p:spPr>
        <p:txBody>
          <a:bodyPr>
            <a:normAutofit/>
          </a:bodyPr>
          <a:lstStyle/>
          <a:p>
            <a:r>
              <a:rPr lang="en-US" sz="4000" dirty="0">
                <a:effectLst/>
              </a:rPr>
              <a:t>Comparing the Assessed Value and Sale Amount </a:t>
            </a:r>
            <a:endParaRPr lang="en-IN" sz="4000" dirty="0">
              <a:effectLst/>
            </a:endParaRPr>
          </a:p>
        </p:txBody>
      </p:sp>
      <p:pic>
        <p:nvPicPr>
          <p:cNvPr id="5" name="Content Placeholder 4">
            <a:extLst>
              <a:ext uri="{FF2B5EF4-FFF2-40B4-BE49-F238E27FC236}">
                <a16:creationId xmlns:a16="http://schemas.microsoft.com/office/drawing/2014/main" id="{88AF16BC-7B07-ACB4-EAFB-4B761B34FA7B}"/>
              </a:ext>
            </a:extLst>
          </p:cNvPr>
          <p:cNvPicPr>
            <a:picLocks noGrp="1" noChangeAspect="1"/>
          </p:cNvPicPr>
          <p:nvPr>
            <p:ph idx="1"/>
          </p:nvPr>
        </p:nvPicPr>
        <p:blipFill>
          <a:blip r:embed="rId2"/>
          <a:stretch>
            <a:fillRect/>
          </a:stretch>
        </p:blipFill>
        <p:spPr>
          <a:xfrm>
            <a:off x="619760" y="1158240"/>
            <a:ext cx="11084559" cy="5232400"/>
          </a:xfrm>
        </p:spPr>
      </p:pic>
    </p:spTree>
    <p:extLst>
      <p:ext uri="{BB962C8B-B14F-4D97-AF65-F5344CB8AC3E}">
        <p14:creationId xmlns:p14="http://schemas.microsoft.com/office/powerpoint/2010/main" val="1521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3454-D838-4D9F-60F5-CB92903C2928}"/>
              </a:ext>
            </a:extLst>
          </p:cNvPr>
          <p:cNvSpPr>
            <a:spLocks noGrp="1"/>
          </p:cNvSpPr>
          <p:nvPr>
            <p:ph type="title"/>
          </p:nvPr>
        </p:nvSpPr>
        <p:spPr>
          <a:xfrm>
            <a:off x="741681" y="172720"/>
            <a:ext cx="3413760" cy="2418080"/>
          </a:xfrm>
        </p:spPr>
        <p:txBody>
          <a:bodyPr>
            <a:noAutofit/>
          </a:bodyPr>
          <a:lstStyle/>
          <a:p>
            <a:r>
              <a:rPr lang="en-US" sz="4000" dirty="0">
                <a:effectLst>
                  <a:outerShdw blurRad="38100" dist="38100" dir="2700000" algn="tl">
                    <a:srgbClr val="000000">
                      <a:alpha val="43137"/>
                    </a:srgbClr>
                  </a:outerShdw>
                </a:effectLst>
              </a:rPr>
              <a:t>Analysis by towns the most property sold in 2021 </a:t>
            </a:r>
            <a:endParaRPr lang="en-IN" sz="4000" dirty="0">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345D7F6E-F588-3DC6-90D7-EC7DA015FE24}"/>
              </a:ext>
            </a:extLst>
          </p:cNvPr>
          <p:cNvSpPr>
            <a:spLocks noGrp="1"/>
          </p:cNvSpPr>
          <p:nvPr>
            <p:ph type="body" sz="half" idx="2"/>
          </p:nvPr>
        </p:nvSpPr>
        <p:spPr>
          <a:xfrm>
            <a:off x="467361" y="2661920"/>
            <a:ext cx="3881120" cy="3688079"/>
          </a:xfrm>
        </p:spPr>
        <p:txBody>
          <a:bodyPr numCol="2">
            <a:normAutofit lnSpcReduction="10000"/>
          </a:bodyPr>
          <a:lstStyle/>
          <a:p>
            <a:pPr marL="285750" indent="-285750" algn="l">
              <a:buFont typeface="Wingdings" panose="05000000000000000000" pitchFamily="2" charset="2"/>
              <a:buChar char="Ø"/>
            </a:pPr>
            <a:r>
              <a:rPr lang="en-IN" sz="1800" dirty="0">
                <a:effectLst/>
              </a:rPr>
              <a:t>Stamford         1981</a:t>
            </a:r>
          </a:p>
          <a:p>
            <a:pPr marL="285750" indent="-285750" algn="l">
              <a:buFont typeface="Wingdings" panose="05000000000000000000" pitchFamily="2" charset="2"/>
              <a:buChar char="Ø"/>
            </a:pPr>
            <a:r>
              <a:rPr lang="en-IN" sz="1800" dirty="0">
                <a:effectLst/>
              </a:rPr>
              <a:t>Waterbury        1753</a:t>
            </a:r>
          </a:p>
          <a:p>
            <a:pPr marL="285750" indent="-285750" algn="l">
              <a:buFont typeface="Wingdings" panose="05000000000000000000" pitchFamily="2" charset="2"/>
              <a:buChar char="Ø"/>
            </a:pPr>
            <a:r>
              <a:rPr lang="en-IN" sz="1800" dirty="0">
                <a:effectLst/>
              </a:rPr>
              <a:t>Norwalk          1427</a:t>
            </a:r>
          </a:p>
          <a:p>
            <a:pPr marL="285750" indent="-285750" algn="l">
              <a:buFont typeface="Wingdings" panose="05000000000000000000" pitchFamily="2" charset="2"/>
              <a:buChar char="Ø"/>
            </a:pPr>
            <a:r>
              <a:rPr lang="en-IN" sz="1800" dirty="0">
                <a:effectLst/>
              </a:rPr>
              <a:t>Greenwich        1333</a:t>
            </a:r>
          </a:p>
          <a:p>
            <a:pPr marL="285750" indent="-285750" algn="l">
              <a:buFont typeface="Wingdings" panose="05000000000000000000" pitchFamily="2" charset="2"/>
              <a:buChar char="Ø"/>
            </a:pPr>
            <a:r>
              <a:rPr lang="en-IN" sz="1800" dirty="0">
                <a:effectLst/>
              </a:rPr>
              <a:t>Danbury          1170</a:t>
            </a:r>
          </a:p>
          <a:p>
            <a:pPr marL="285750" indent="-285750" algn="l">
              <a:buFont typeface="Wingdings" panose="05000000000000000000" pitchFamily="2" charset="2"/>
              <a:buChar char="Ø"/>
            </a:pPr>
            <a:r>
              <a:rPr lang="en-IN" sz="1800" dirty="0">
                <a:effectLst/>
              </a:rPr>
              <a:t>New Haven        1065</a:t>
            </a:r>
          </a:p>
          <a:p>
            <a:pPr marL="285750" indent="-285750" algn="l">
              <a:buFont typeface="Wingdings" panose="05000000000000000000" pitchFamily="2" charset="2"/>
              <a:buChar char="Ø"/>
            </a:pPr>
            <a:r>
              <a:rPr lang="en-IN" sz="1800" dirty="0">
                <a:effectLst/>
              </a:rPr>
              <a:t>West Hartford    1043</a:t>
            </a:r>
          </a:p>
          <a:p>
            <a:pPr marL="285750" indent="-285750" algn="l">
              <a:buFont typeface="Wingdings" panose="05000000000000000000" pitchFamily="2" charset="2"/>
              <a:buChar char="Ø"/>
            </a:pPr>
            <a:r>
              <a:rPr lang="en-IN" sz="1800" dirty="0">
                <a:effectLst/>
              </a:rPr>
              <a:t>Bristol          1015</a:t>
            </a:r>
          </a:p>
          <a:p>
            <a:pPr marL="285750" indent="-285750" algn="l">
              <a:buFont typeface="Wingdings" panose="05000000000000000000" pitchFamily="2" charset="2"/>
              <a:buChar char="Ø"/>
            </a:pPr>
            <a:r>
              <a:rPr lang="en-IN" sz="1800" dirty="0">
                <a:effectLst/>
              </a:rPr>
              <a:t>Hartford          980</a:t>
            </a:r>
          </a:p>
          <a:p>
            <a:pPr marL="285750" indent="-285750" algn="l">
              <a:buFont typeface="Wingdings" panose="05000000000000000000" pitchFamily="2" charset="2"/>
              <a:buChar char="Ø"/>
            </a:pPr>
            <a:r>
              <a:rPr lang="en-IN" sz="1800" dirty="0">
                <a:effectLst/>
              </a:rPr>
              <a:t>Stratford         965</a:t>
            </a:r>
          </a:p>
        </p:txBody>
      </p:sp>
      <p:pic>
        <p:nvPicPr>
          <p:cNvPr id="15" name="Content Placeholder 14">
            <a:extLst>
              <a:ext uri="{FF2B5EF4-FFF2-40B4-BE49-F238E27FC236}">
                <a16:creationId xmlns:a16="http://schemas.microsoft.com/office/drawing/2014/main" id="{5C14E9E8-460F-1AED-2480-332C6D38D5C9}"/>
              </a:ext>
            </a:extLst>
          </p:cNvPr>
          <p:cNvPicPr>
            <a:picLocks noGrp="1" noChangeAspect="1"/>
          </p:cNvPicPr>
          <p:nvPr>
            <p:ph idx="1"/>
          </p:nvPr>
        </p:nvPicPr>
        <p:blipFill>
          <a:blip r:embed="rId2"/>
          <a:stretch>
            <a:fillRect/>
          </a:stretch>
        </p:blipFill>
        <p:spPr>
          <a:xfrm>
            <a:off x="4620684" y="416560"/>
            <a:ext cx="7266515" cy="5933439"/>
          </a:xfrm>
        </p:spPr>
      </p:pic>
    </p:spTree>
    <p:extLst>
      <p:ext uri="{BB962C8B-B14F-4D97-AF65-F5344CB8AC3E}">
        <p14:creationId xmlns:p14="http://schemas.microsoft.com/office/powerpoint/2010/main" val="280871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A180-22AD-837B-D829-C08292F744D3}"/>
              </a:ext>
            </a:extLst>
          </p:cNvPr>
          <p:cNvSpPr>
            <a:spLocks noGrp="1"/>
          </p:cNvSpPr>
          <p:nvPr>
            <p:ph type="title"/>
          </p:nvPr>
        </p:nvSpPr>
        <p:spPr>
          <a:xfrm>
            <a:off x="406400" y="609600"/>
            <a:ext cx="10861157" cy="1257300"/>
          </a:xfrm>
        </p:spPr>
        <p:txBody>
          <a:bodyPr>
            <a:normAutofit/>
          </a:bodyPr>
          <a:lstStyle/>
          <a:p>
            <a:r>
              <a:rPr lang="en-US" sz="4000" dirty="0">
                <a:effectLst/>
              </a:rPr>
              <a:t>Analysis by year property is most listed</a:t>
            </a:r>
            <a:endParaRPr lang="en-IN" sz="4000" dirty="0">
              <a:effectLst/>
            </a:endParaRPr>
          </a:p>
        </p:txBody>
      </p:sp>
      <p:sp>
        <p:nvSpPr>
          <p:cNvPr id="3" name="Content Placeholder 2">
            <a:extLst>
              <a:ext uri="{FF2B5EF4-FFF2-40B4-BE49-F238E27FC236}">
                <a16:creationId xmlns:a16="http://schemas.microsoft.com/office/drawing/2014/main" id="{B744ABC7-A2BF-5F40-73F4-91025D348CEC}"/>
              </a:ext>
            </a:extLst>
          </p:cNvPr>
          <p:cNvSpPr>
            <a:spLocks noGrp="1"/>
          </p:cNvSpPr>
          <p:nvPr>
            <p:ph idx="1"/>
          </p:nvPr>
        </p:nvSpPr>
        <p:spPr>
          <a:xfrm>
            <a:off x="2062480" y="1737360"/>
            <a:ext cx="10637520" cy="4053839"/>
          </a:xfrm>
        </p:spPr>
        <p:txBody>
          <a:bodyPr numCol="2">
            <a:noAutofit/>
          </a:bodyPr>
          <a:lstStyle/>
          <a:p>
            <a:pPr>
              <a:buFont typeface="Wingdings" panose="05000000000000000000" pitchFamily="2" charset="2"/>
              <a:buChar char="Ø"/>
            </a:pPr>
            <a:r>
              <a:rPr lang="en-IN" sz="2000" dirty="0"/>
              <a:t>2004         84056</a:t>
            </a:r>
          </a:p>
          <a:p>
            <a:pPr>
              <a:buFont typeface="Wingdings" panose="05000000000000000000" pitchFamily="2" charset="2"/>
              <a:buChar char="Ø"/>
            </a:pPr>
            <a:r>
              <a:rPr lang="en-IN" sz="2000" dirty="0"/>
              <a:t>2020         66592</a:t>
            </a:r>
          </a:p>
          <a:p>
            <a:pPr>
              <a:buFont typeface="Wingdings" panose="05000000000000000000" pitchFamily="2" charset="2"/>
              <a:buChar char="Ø"/>
            </a:pPr>
            <a:r>
              <a:rPr lang="en-IN" sz="2000" dirty="0"/>
              <a:t>2003         64239</a:t>
            </a:r>
          </a:p>
          <a:p>
            <a:pPr>
              <a:buFont typeface="Wingdings" panose="05000000000000000000" pitchFamily="2" charset="2"/>
              <a:buChar char="Ø"/>
            </a:pPr>
            <a:r>
              <a:rPr lang="en-IN" sz="2000" dirty="0"/>
              <a:t>2005         61602</a:t>
            </a:r>
          </a:p>
          <a:p>
            <a:pPr>
              <a:buFont typeface="Wingdings" panose="05000000000000000000" pitchFamily="2" charset="2"/>
              <a:buChar char="Ø"/>
            </a:pPr>
            <a:r>
              <a:rPr lang="en-IN" sz="2000" dirty="0"/>
              <a:t>2002         59682</a:t>
            </a:r>
          </a:p>
          <a:p>
            <a:pPr>
              <a:buFont typeface="Wingdings" panose="05000000000000000000" pitchFamily="2" charset="2"/>
              <a:buChar char="Ø"/>
            </a:pPr>
            <a:r>
              <a:rPr lang="en-IN" sz="2000" dirty="0"/>
              <a:t>2001         59584</a:t>
            </a:r>
          </a:p>
          <a:p>
            <a:pPr>
              <a:buFont typeface="Wingdings" panose="05000000000000000000" pitchFamily="2" charset="2"/>
              <a:buChar char="Ø"/>
            </a:pPr>
            <a:r>
              <a:rPr lang="en-IN" sz="2000" dirty="0"/>
              <a:t>2019         58954</a:t>
            </a:r>
          </a:p>
          <a:p>
            <a:pPr>
              <a:buFont typeface="Wingdings" panose="05000000000000000000" pitchFamily="2" charset="2"/>
              <a:buChar char="Ø"/>
            </a:pPr>
            <a:r>
              <a:rPr lang="en-IN" sz="2000" dirty="0"/>
              <a:t>2018         50709</a:t>
            </a:r>
          </a:p>
          <a:p>
            <a:pPr>
              <a:buFont typeface="Wingdings" panose="05000000000000000000" pitchFamily="2" charset="2"/>
              <a:buChar char="Ø"/>
            </a:pPr>
            <a:r>
              <a:rPr lang="en-IN" sz="2000" dirty="0"/>
              <a:t>2016         49773</a:t>
            </a:r>
          </a:p>
          <a:p>
            <a:pPr>
              <a:buFont typeface="Wingdings" panose="05000000000000000000" pitchFamily="2" charset="2"/>
              <a:buChar char="Ø"/>
            </a:pPr>
            <a:r>
              <a:rPr lang="en-IN" sz="2000" dirty="0"/>
              <a:t>2014         49563</a:t>
            </a:r>
          </a:p>
          <a:p>
            <a:pPr>
              <a:buFont typeface="Wingdings" panose="05000000000000000000" pitchFamily="2" charset="2"/>
              <a:buChar char="Ø"/>
            </a:pPr>
            <a:r>
              <a:rPr lang="en-IN" sz="2000" dirty="0"/>
              <a:t>2006         48785</a:t>
            </a:r>
          </a:p>
          <a:p>
            <a:pPr>
              <a:buFont typeface="Wingdings" panose="05000000000000000000" pitchFamily="2" charset="2"/>
              <a:buChar char="Ø"/>
            </a:pPr>
            <a:r>
              <a:rPr lang="en-IN" sz="2000" dirty="0"/>
              <a:t>2015         46651</a:t>
            </a:r>
          </a:p>
          <a:p>
            <a:pPr>
              <a:buFont typeface="Wingdings" panose="05000000000000000000" pitchFamily="2" charset="2"/>
              <a:buChar char="Ø"/>
            </a:pPr>
            <a:r>
              <a:rPr lang="en-IN" sz="2000" dirty="0"/>
              <a:t>2017         45691</a:t>
            </a:r>
          </a:p>
          <a:p>
            <a:pPr>
              <a:buFont typeface="Wingdings" panose="05000000000000000000" pitchFamily="2" charset="2"/>
              <a:buChar char="Ø"/>
            </a:pPr>
            <a:r>
              <a:rPr lang="en-IN" sz="2000" dirty="0"/>
              <a:t>2009         42508</a:t>
            </a:r>
          </a:p>
          <a:p>
            <a:pPr>
              <a:buFont typeface="Wingdings" panose="05000000000000000000" pitchFamily="2" charset="2"/>
              <a:buChar char="Ø"/>
            </a:pPr>
            <a:r>
              <a:rPr lang="en-IN" sz="2000" dirty="0"/>
              <a:t>2013         39943</a:t>
            </a:r>
          </a:p>
          <a:p>
            <a:pPr>
              <a:buFont typeface="Wingdings" panose="05000000000000000000" pitchFamily="2" charset="2"/>
              <a:buChar char="Ø"/>
            </a:pPr>
            <a:r>
              <a:rPr lang="en-IN" sz="2000" dirty="0"/>
              <a:t>2012         35973</a:t>
            </a:r>
          </a:p>
          <a:p>
            <a:pPr>
              <a:buFont typeface="Wingdings" panose="05000000000000000000" pitchFamily="2" charset="2"/>
              <a:buChar char="Ø"/>
            </a:pPr>
            <a:r>
              <a:rPr lang="en-IN" sz="2000" dirty="0"/>
              <a:t>2007         35617</a:t>
            </a:r>
          </a:p>
          <a:p>
            <a:pPr>
              <a:buFont typeface="Wingdings" panose="05000000000000000000" pitchFamily="2" charset="2"/>
              <a:buChar char="Ø"/>
            </a:pPr>
            <a:r>
              <a:rPr lang="en-IN" sz="2000" dirty="0"/>
              <a:t>2010         33491</a:t>
            </a:r>
          </a:p>
          <a:p>
            <a:pPr>
              <a:buFont typeface="Wingdings" panose="05000000000000000000" pitchFamily="2" charset="2"/>
              <a:buChar char="Ø"/>
            </a:pPr>
            <a:r>
              <a:rPr lang="en-IN" sz="2000" dirty="0"/>
              <a:t>2008         32735</a:t>
            </a:r>
          </a:p>
          <a:p>
            <a:pPr>
              <a:buFont typeface="Wingdings" panose="05000000000000000000" pitchFamily="2" charset="2"/>
              <a:buChar char="Ø"/>
            </a:pPr>
            <a:r>
              <a:rPr lang="en-IN" sz="2000" dirty="0"/>
              <a:t>2011         31065</a:t>
            </a:r>
          </a:p>
        </p:txBody>
      </p:sp>
    </p:spTree>
    <p:extLst>
      <p:ext uri="{BB962C8B-B14F-4D97-AF65-F5344CB8AC3E}">
        <p14:creationId xmlns:p14="http://schemas.microsoft.com/office/powerpoint/2010/main" val="197109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12A9-06D9-90A4-D3D4-C69578D3E529}"/>
              </a:ext>
            </a:extLst>
          </p:cNvPr>
          <p:cNvSpPr>
            <a:spLocks noGrp="1"/>
          </p:cNvSpPr>
          <p:nvPr>
            <p:ph type="title"/>
          </p:nvPr>
        </p:nvSpPr>
        <p:spPr>
          <a:xfrm>
            <a:off x="913795" y="314960"/>
            <a:ext cx="10353762" cy="883920"/>
          </a:xfrm>
        </p:spPr>
        <p:txBody>
          <a:bodyPr>
            <a:normAutofit/>
          </a:bodyPr>
          <a:lstStyle/>
          <a:p>
            <a:pPr algn="l"/>
            <a:r>
              <a:rPr lang="en-US" sz="2300" dirty="0"/>
              <a:t>In Year 2004 there are 84056 property has listed in market and also Year 2020 there are 66592 property is listed . Year wise property listed going up .</a:t>
            </a:r>
            <a:endParaRPr lang="en-IN" sz="2300" dirty="0"/>
          </a:p>
        </p:txBody>
      </p:sp>
      <p:pic>
        <p:nvPicPr>
          <p:cNvPr id="9" name="Content Placeholder 8">
            <a:extLst>
              <a:ext uri="{FF2B5EF4-FFF2-40B4-BE49-F238E27FC236}">
                <a16:creationId xmlns:a16="http://schemas.microsoft.com/office/drawing/2014/main" id="{4E5D51E2-E94F-C405-0F9E-9E51FE67E121}"/>
              </a:ext>
            </a:extLst>
          </p:cNvPr>
          <p:cNvPicPr>
            <a:picLocks noGrp="1" noChangeAspect="1"/>
          </p:cNvPicPr>
          <p:nvPr>
            <p:ph idx="1"/>
          </p:nvPr>
        </p:nvPicPr>
        <p:blipFill>
          <a:blip r:embed="rId2"/>
          <a:stretch>
            <a:fillRect/>
          </a:stretch>
        </p:blipFill>
        <p:spPr>
          <a:xfrm>
            <a:off x="548640" y="1270000"/>
            <a:ext cx="11145520" cy="5100320"/>
          </a:xfrm>
        </p:spPr>
      </p:pic>
    </p:spTree>
    <p:extLst>
      <p:ext uri="{BB962C8B-B14F-4D97-AF65-F5344CB8AC3E}">
        <p14:creationId xmlns:p14="http://schemas.microsoft.com/office/powerpoint/2010/main" val="240088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6F8F-9E6A-0D10-8970-0FE4DAA7D58B}"/>
              </a:ext>
            </a:extLst>
          </p:cNvPr>
          <p:cNvSpPr>
            <a:spLocks noGrp="1"/>
          </p:cNvSpPr>
          <p:nvPr>
            <p:ph type="title"/>
          </p:nvPr>
        </p:nvSpPr>
        <p:spPr>
          <a:xfrm>
            <a:off x="629921" y="609600"/>
            <a:ext cx="3990764" cy="2204720"/>
          </a:xfrm>
        </p:spPr>
        <p:txBody>
          <a:bodyPr>
            <a:noAutofit/>
          </a:bodyPr>
          <a:lstStyle/>
          <a:p>
            <a:r>
              <a:rPr lang="en-US" sz="4000" dirty="0">
                <a:effectLst/>
              </a:rPr>
              <a:t>Analysis by property type is most demanded in market </a:t>
            </a:r>
            <a:endParaRPr lang="en-IN" sz="4000" dirty="0">
              <a:effectLst/>
            </a:endParaRPr>
          </a:p>
        </p:txBody>
      </p:sp>
      <p:pic>
        <p:nvPicPr>
          <p:cNvPr id="6" name="Content Placeholder 5">
            <a:extLst>
              <a:ext uri="{FF2B5EF4-FFF2-40B4-BE49-F238E27FC236}">
                <a16:creationId xmlns:a16="http://schemas.microsoft.com/office/drawing/2014/main" id="{FCDC08AD-6C6B-F04A-6586-5EED3A402505}"/>
              </a:ext>
            </a:extLst>
          </p:cNvPr>
          <p:cNvPicPr>
            <a:picLocks noGrp="1" noChangeAspect="1"/>
          </p:cNvPicPr>
          <p:nvPr>
            <p:ph idx="1"/>
          </p:nvPr>
        </p:nvPicPr>
        <p:blipFill>
          <a:blip r:embed="rId2"/>
          <a:stretch>
            <a:fillRect/>
          </a:stretch>
        </p:blipFill>
        <p:spPr>
          <a:xfrm>
            <a:off x="4704080" y="609600"/>
            <a:ext cx="7071359" cy="5689599"/>
          </a:xfrm>
        </p:spPr>
      </p:pic>
      <p:sp>
        <p:nvSpPr>
          <p:cNvPr id="4" name="Text Placeholder 3">
            <a:extLst>
              <a:ext uri="{FF2B5EF4-FFF2-40B4-BE49-F238E27FC236}">
                <a16:creationId xmlns:a16="http://schemas.microsoft.com/office/drawing/2014/main" id="{1DE84002-6199-E6BB-F630-479FAEEB52F2}"/>
              </a:ext>
            </a:extLst>
          </p:cNvPr>
          <p:cNvSpPr>
            <a:spLocks noGrp="1"/>
          </p:cNvSpPr>
          <p:nvPr>
            <p:ph type="body" sz="half" idx="2"/>
          </p:nvPr>
        </p:nvSpPr>
        <p:spPr>
          <a:xfrm>
            <a:off x="913795" y="3017519"/>
            <a:ext cx="3706889" cy="3139441"/>
          </a:xfrm>
        </p:spPr>
        <p:txBody>
          <a:bodyPr>
            <a:normAutofit/>
          </a:bodyPr>
          <a:lstStyle/>
          <a:p>
            <a:pPr marL="285750" indent="-285750" algn="l">
              <a:buFont typeface="Wingdings" panose="05000000000000000000" pitchFamily="2" charset="2"/>
              <a:buChar char="Ø"/>
            </a:pPr>
            <a:r>
              <a:rPr lang="en-US" sz="2000" dirty="0">
                <a:effectLst/>
              </a:rPr>
              <a:t>Residential       609390</a:t>
            </a:r>
          </a:p>
          <a:p>
            <a:pPr marL="285750" indent="-285750" algn="l">
              <a:buFont typeface="Wingdings" panose="05000000000000000000" pitchFamily="2" charset="2"/>
              <a:buChar char="Ø"/>
            </a:pPr>
            <a:r>
              <a:rPr lang="en-US" sz="2000" dirty="0">
                <a:effectLst/>
              </a:rPr>
              <a:t>Not define        382446</a:t>
            </a:r>
          </a:p>
          <a:p>
            <a:pPr marL="285750" indent="-285750" algn="l">
              <a:buFont typeface="Wingdings" panose="05000000000000000000" pitchFamily="2" charset="2"/>
              <a:buChar char="Ø"/>
            </a:pPr>
            <a:r>
              <a:rPr lang="en-US" sz="2000" dirty="0">
                <a:effectLst/>
              </a:rPr>
              <a:t>Vacant Land         3163</a:t>
            </a:r>
          </a:p>
          <a:p>
            <a:pPr marL="285750" indent="-285750" algn="l">
              <a:buFont typeface="Wingdings" panose="05000000000000000000" pitchFamily="2" charset="2"/>
              <a:buChar char="Ø"/>
            </a:pPr>
            <a:r>
              <a:rPr lang="en-US" sz="2000" dirty="0">
                <a:effectLst/>
              </a:rPr>
              <a:t>Commercial          1981</a:t>
            </a:r>
          </a:p>
          <a:p>
            <a:pPr marL="285750" indent="-285750" algn="l">
              <a:buFont typeface="Wingdings" panose="05000000000000000000" pitchFamily="2" charset="2"/>
              <a:buChar char="Ø"/>
            </a:pPr>
            <a:r>
              <a:rPr lang="en-US" sz="2000" dirty="0">
                <a:effectLst/>
              </a:rPr>
              <a:t>Industrial           228</a:t>
            </a:r>
          </a:p>
          <a:p>
            <a:pPr marL="285750" indent="-285750" algn="l">
              <a:buFont typeface="Wingdings" panose="05000000000000000000" pitchFamily="2" charset="2"/>
              <a:buChar char="Ø"/>
            </a:pPr>
            <a:r>
              <a:rPr lang="en-US" sz="2000" dirty="0">
                <a:effectLst/>
              </a:rPr>
              <a:t>Public Utility         5</a:t>
            </a:r>
            <a:endParaRPr lang="en-IN" sz="2000" dirty="0">
              <a:effectLst/>
            </a:endParaRPr>
          </a:p>
        </p:txBody>
      </p:sp>
    </p:spTree>
    <p:extLst>
      <p:ext uri="{BB962C8B-B14F-4D97-AF65-F5344CB8AC3E}">
        <p14:creationId xmlns:p14="http://schemas.microsoft.com/office/powerpoint/2010/main" val="1363861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545F-CEA0-D2E9-CD6E-38A8B8707424}"/>
              </a:ext>
            </a:extLst>
          </p:cNvPr>
          <p:cNvSpPr>
            <a:spLocks noGrp="1"/>
          </p:cNvSpPr>
          <p:nvPr>
            <p:ph type="title"/>
          </p:nvPr>
        </p:nvSpPr>
        <p:spPr/>
        <p:txBody>
          <a:bodyPr>
            <a:normAutofit/>
          </a:bodyPr>
          <a:lstStyle/>
          <a:p>
            <a:r>
              <a:rPr lang="en-US" sz="4000" dirty="0"/>
              <a:t>Analysis by Top 10 town has maximum property sold</a:t>
            </a:r>
            <a:endParaRPr lang="en-IN" sz="4000" dirty="0"/>
          </a:p>
        </p:txBody>
      </p:sp>
      <p:sp>
        <p:nvSpPr>
          <p:cNvPr id="3" name="Content Placeholder 2">
            <a:extLst>
              <a:ext uri="{FF2B5EF4-FFF2-40B4-BE49-F238E27FC236}">
                <a16:creationId xmlns:a16="http://schemas.microsoft.com/office/drawing/2014/main" id="{296EC79D-DC95-3A29-DB0E-86A213BF7E0B}"/>
              </a:ext>
            </a:extLst>
          </p:cNvPr>
          <p:cNvSpPr>
            <a:spLocks noGrp="1"/>
          </p:cNvSpPr>
          <p:nvPr>
            <p:ph idx="1"/>
          </p:nvPr>
        </p:nvSpPr>
        <p:spPr>
          <a:xfrm>
            <a:off x="1564640" y="2076450"/>
            <a:ext cx="11023600" cy="3714749"/>
          </a:xfrm>
        </p:spPr>
        <p:txBody>
          <a:bodyPr numCol="2">
            <a:noAutofit/>
          </a:bodyPr>
          <a:lstStyle/>
          <a:p>
            <a:pPr>
              <a:buFont typeface="Wingdings" panose="05000000000000000000" pitchFamily="2" charset="2"/>
              <a:buChar char="Ø"/>
            </a:pPr>
            <a:r>
              <a:rPr lang="en-IN" dirty="0"/>
              <a:t>Bridgeport       34201</a:t>
            </a:r>
          </a:p>
          <a:p>
            <a:pPr>
              <a:buFont typeface="Wingdings" panose="05000000000000000000" pitchFamily="2" charset="2"/>
              <a:buChar char="Ø"/>
            </a:pPr>
            <a:r>
              <a:rPr lang="en-IN" dirty="0"/>
              <a:t>Stamford         32529</a:t>
            </a:r>
          </a:p>
          <a:p>
            <a:pPr>
              <a:buFont typeface="Wingdings" panose="05000000000000000000" pitchFamily="2" charset="2"/>
              <a:buChar char="Ø"/>
            </a:pPr>
            <a:r>
              <a:rPr lang="en-IN" dirty="0"/>
              <a:t>Waterbury        28506</a:t>
            </a:r>
          </a:p>
          <a:p>
            <a:pPr>
              <a:buFont typeface="Wingdings" panose="05000000000000000000" pitchFamily="2" charset="2"/>
              <a:buChar char="Ø"/>
            </a:pPr>
            <a:r>
              <a:rPr lang="en-IN" dirty="0"/>
              <a:t>Norwalk          23960</a:t>
            </a:r>
          </a:p>
          <a:p>
            <a:pPr>
              <a:buFont typeface="Wingdings" panose="05000000000000000000" pitchFamily="2" charset="2"/>
              <a:buChar char="Ø"/>
            </a:pPr>
            <a:r>
              <a:rPr lang="en-IN" dirty="0"/>
              <a:t>New Haven        21346</a:t>
            </a:r>
          </a:p>
          <a:p>
            <a:pPr>
              <a:buFont typeface="Wingdings" panose="05000000000000000000" pitchFamily="2" charset="2"/>
              <a:buChar char="Ø"/>
            </a:pPr>
            <a:r>
              <a:rPr lang="en-IN" dirty="0"/>
              <a:t>Danbury          20350</a:t>
            </a:r>
          </a:p>
          <a:p>
            <a:pPr>
              <a:buFont typeface="Wingdings" panose="05000000000000000000" pitchFamily="2" charset="2"/>
              <a:buChar char="Ø"/>
            </a:pPr>
            <a:r>
              <a:rPr lang="en-IN" dirty="0"/>
              <a:t>West Hartford    19854</a:t>
            </a:r>
          </a:p>
          <a:p>
            <a:pPr>
              <a:buFont typeface="Wingdings" panose="05000000000000000000" pitchFamily="2" charset="2"/>
              <a:buChar char="Ø"/>
            </a:pPr>
            <a:r>
              <a:rPr lang="en-IN" dirty="0"/>
              <a:t>Hartford         18810</a:t>
            </a:r>
          </a:p>
          <a:p>
            <a:pPr>
              <a:buFont typeface="Wingdings" panose="05000000000000000000" pitchFamily="2" charset="2"/>
              <a:buChar char="Ø"/>
            </a:pPr>
            <a:r>
              <a:rPr lang="en-IN" dirty="0"/>
              <a:t>Milford          17749</a:t>
            </a:r>
          </a:p>
          <a:p>
            <a:pPr>
              <a:buFont typeface="Wingdings" panose="05000000000000000000" pitchFamily="2" charset="2"/>
              <a:buChar char="Ø"/>
            </a:pPr>
            <a:r>
              <a:rPr lang="en-IN" dirty="0"/>
              <a:t>Meriden          17502</a:t>
            </a:r>
          </a:p>
        </p:txBody>
      </p:sp>
    </p:spTree>
    <p:extLst>
      <p:ext uri="{BB962C8B-B14F-4D97-AF65-F5344CB8AC3E}">
        <p14:creationId xmlns:p14="http://schemas.microsoft.com/office/powerpoint/2010/main" val="1347726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F6D5-27C9-DD36-CC9C-AD1AC5EBC800}"/>
              </a:ext>
            </a:extLst>
          </p:cNvPr>
          <p:cNvSpPr>
            <a:spLocks noGrp="1"/>
          </p:cNvSpPr>
          <p:nvPr>
            <p:ph type="title"/>
          </p:nvPr>
        </p:nvSpPr>
        <p:spPr>
          <a:xfrm>
            <a:off x="913795" y="416560"/>
            <a:ext cx="10353762" cy="650241"/>
          </a:xfrm>
        </p:spPr>
        <p:txBody>
          <a:bodyPr>
            <a:noAutofit/>
          </a:bodyPr>
          <a:lstStyle/>
          <a:p>
            <a:pPr algn="l"/>
            <a:r>
              <a:rPr lang="en-US" sz="2300" dirty="0">
                <a:latin typeface="+mn-lt"/>
              </a:rPr>
              <a:t>The Bridgeport has sold maximum property its almost 34201 and  Stamford also sold property 32529.</a:t>
            </a:r>
            <a:endParaRPr lang="en-IN" sz="2300" dirty="0">
              <a:latin typeface="+mn-lt"/>
            </a:endParaRPr>
          </a:p>
        </p:txBody>
      </p:sp>
      <p:pic>
        <p:nvPicPr>
          <p:cNvPr id="5" name="Content Placeholder 4">
            <a:extLst>
              <a:ext uri="{FF2B5EF4-FFF2-40B4-BE49-F238E27FC236}">
                <a16:creationId xmlns:a16="http://schemas.microsoft.com/office/drawing/2014/main" id="{EFACDAA7-D8AA-6EF9-0FF0-F89B55D59D1B}"/>
              </a:ext>
            </a:extLst>
          </p:cNvPr>
          <p:cNvPicPr>
            <a:picLocks noGrp="1" noChangeAspect="1"/>
          </p:cNvPicPr>
          <p:nvPr>
            <p:ph idx="1"/>
          </p:nvPr>
        </p:nvPicPr>
        <p:blipFill>
          <a:blip r:embed="rId2"/>
          <a:stretch>
            <a:fillRect/>
          </a:stretch>
        </p:blipFill>
        <p:spPr>
          <a:xfrm>
            <a:off x="568960" y="1229360"/>
            <a:ext cx="11186160" cy="5212080"/>
          </a:xfrm>
        </p:spPr>
      </p:pic>
    </p:spTree>
    <p:extLst>
      <p:ext uri="{BB962C8B-B14F-4D97-AF65-F5344CB8AC3E}">
        <p14:creationId xmlns:p14="http://schemas.microsoft.com/office/powerpoint/2010/main" val="592419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0173-0912-DA15-0E62-3826B7FF665A}"/>
              </a:ext>
            </a:extLst>
          </p:cNvPr>
          <p:cNvSpPr>
            <a:spLocks noGrp="1"/>
          </p:cNvSpPr>
          <p:nvPr>
            <p:ph type="title"/>
          </p:nvPr>
        </p:nvSpPr>
        <p:spPr>
          <a:xfrm>
            <a:off x="913795" y="335280"/>
            <a:ext cx="10353762" cy="904240"/>
          </a:xfrm>
        </p:spPr>
        <p:txBody>
          <a:bodyPr>
            <a:normAutofit/>
          </a:bodyPr>
          <a:lstStyle/>
          <a:p>
            <a:r>
              <a:rPr lang="en-US" sz="4000" dirty="0">
                <a:effectLst/>
              </a:rPr>
              <a:t>Analysis by the year  sale of residential property </a:t>
            </a:r>
            <a:endParaRPr lang="en-IN" sz="4000" dirty="0">
              <a:effectLst/>
            </a:endParaRPr>
          </a:p>
        </p:txBody>
      </p:sp>
      <p:sp>
        <p:nvSpPr>
          <p:cNvPr id="3" name="Content Placeholder 2">
            <a:extLst>
              <a:ext uri="{FF2B5EF4-FFF2-40B4-BE49-F238E27FC236}">
                <a16:creationId xmlns:a16="http://schemas.microsoft.com/office/drawing/2014/main" id="{E7AA3DAE-F72B-C67A-61DC-20A8DF280ECE}"/>
              </a:ext>
            </a:extLst>
          </p:cNvPr>
          <p:cNvSpPr>
            <a:spLocks noGrp="1"/>
          </p:cNvSpPr>
          <p:nvPr>
            <p:ph idx="1"/>
          </p:nvPr>
        </p:nvSpPr>
        <p:spPr>
          <a:xfrm>
            <a:off x="1767840" y="1432560"/>
            <a:ext cx="10271760" cy="4815841"/>
          </a:xfrm>
        </p:spPr>
        <p:txBody>
          <a:bodyPr numCol="2">
            <a:noAutofit/>
          </a:bodyPr>
          <a:lstStyle/>
          <a:p>
            <a:r>
              <a:rPr lang="en-IN" sz="2000" dirty="0"/>
              <a:t>2020    57850</a:t>
            </a:r>
          </a:p>
          <a:p>
            <a:r>
              <a:rPr lang="en-IN" sz="2000" dirty="0"/>
              <a:t>2019    48348</a:t>
            </a:r>
          </a:p>
          <a:p>
            <a:r>
              <a:rPr lang="en-IN" sz="2000" dirty="0"/>
              <a:t>2015    44940</a:t>
            </a:r>
          </a:p>
          <a:p>
            <a:r>
              <a:rPr lang="en-IN" sz="2000" dirty="0"/>
              <a:t>2017    44609</a:t>
            </a:r>
          </a:p>
          <a:p>
            <a:r>
              <a:rPr lang="en-IN" sz="2000" dirty="0"/>
              <a:t>2021    44352</a:t>
            </a:r>
          </a:p>
          <a:p>
            <a:r>
              <a:rPr lang="en-IN" sz="2000" dirty="0"/>
              <a:t>2016    43681</a:t>
            </a:r>
          </a:p>
          <a:p>
            <a:r>
              <a:rPr lang="en-IN" sz="2000" dirty="0"/>
              <a:t>2018    43085</a:t>
            </a:r>
          </a:p>
          <a:p>
            <a:r>
              <a:rPr lang="en-IN" sz="2000" dirty="0"/>
              <a:t>2007    40956</a:t>
            </a:r>
          </a:p>
          <a:p>
            <a:r>
              <a:rPr lang="en-IN" sz="2000" dirty="0"/>
              <a:t>2014    38112</a:t>
            </a:r>
          </a:p>
          <a:p>
            <a:r>
              <a:rPr lang="en-IN" sz="2000" dirty="0"/>
              <a:t>2010    35715</a:t>
            </a:r>
          </a:p>
          <a:p>
            <a:r>
              <a:rPr lang="en-IN" sz="2000" dirty="0"/>
              <a:t>2013    34223</a:t>
            </a:r>
          </a:p>
          <a:p>
            <a:r>
              <a:rPr lang="en-IN" sz="2000" dirty="0"/>
              <a:t>2009    33457</a:t>
            </a:r>
          </a:p>
          <a:p>
            <a:r>
              <a:rPr lang="en-IN" sz="2000" dirty="0"/>
              <a:t>2008    30749</a:t>
            </a:r>
          </a:p>
          <a:p>
            <a:r>
              <a:rPr lang="en-IN" sz="2000" dirty="0"/>
              <a:t>2012    29427</a:t>
            </a:r>
          </a:p>
          <a:p>
            <a:r>
              <a:rPr lang="en-IN" sz="2000" dirty="0"/>
              <a:t>2011    28892</a:t>
            </a:r>
          </a:p>
          <a:p>
            <a:r>
              <a:rPr lang="en-IN" sz="2000" dirty="0"/>
              <a:t>2006    10977</a:t>
            </a:r>
          </a:p>
          <a:p>
            <a:r>
              <a:rPr lang="en-IN" sz="2000" dirty="0"/>
              <a:t>2001        6</a:t>
            </a:r>
          </a:p>
          <a:p>
            <a:r>
              <a:rPr lang="en-IN" sz="2000" dirty="0"/>
              <a:t>2004        6</a:t>
            </a:r>
          </a:p>
          <a:p>
            <a:r>
              <a:rPr lang="en-IN" sz="2000" dirty="0"/>
              <a:t>2005        3</a:t>
            </a:r>
          </a:p>
          <a:p>
            <a:r>
              <a:rPr lang="en-IN" sz="2000" dirty="0"/>
              <a:t>2003        1</a:t>
            </a:r>
          </a:p>
          <a:p>
            <a:r>
              <a:rPr lang="en-IN" sz="2000" dirty="0"/>
              <a:t>1999        1</a:t>
            </a:r>
          </a:p>
        </p:txBody>
      </p:sp>
    </p:spTree>
    <p:extLst>
      <p:ext uri="{BB962C8B-B14F-4D97-AF65-F5344CB8AC3E}">
        <p14:creationId xmlns:p14="http://schemas.microsoft.com/office/powerpoint/2010/main" val="323775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F701-B2DE-5290-E8C0-121F452D51FC}"/>
              </a:ext>
            </a:extLst>
          </p:cNvPr>
          <p:cNvSpPr>
            <a:spLocks noGrp="1"/>
          </p:cNvSpPr>
          <p:nvPr>
            <p:ph type="title"/>
          </p:nvPr>
        </p:nvSpPr>
        <p:spPr>
          <a:xfrm>
            <a:off x="609600" y="325120"/>
            <a:ext cx="11297313" cy="741681"/>
          </a:xfrm>
        </p:spPr>
        <p:txBody>
          <a:bodyPr>
            <a:noAutofit/>
          </a:bodyPr>
          <a:lstStyle/>
          <a:p>
            <a:pPr algn="l"/>
            <a:r>
              <a:rPr lang="en-US" sz="2300" dirty="0">
                <a:latin typeface="+mn-lt"/>
              </a:rPr>
              <a:t>The residential property in year 2020 has 57850  sold , its good growth year wise and also year 2019 residential property has 48348 sold but at the stating year no market for residential property.</a:t>
            </a:r>
            <a:endParaRPr lang="en-IN" sz="2300" dirty="0">
              <a:latin typeface="+mn-lt"/>
            </a:endParaRPr>
          </a:p>
        </p:txBody>
      </p:sp>
      <p:pic>
        <p:nvPicPr>
          <p:cNvPr id="5" name="Content Placeholder 4">
            <a:extLst>
              <a:ext uri="{FF2B5EF4-FFF2-40B4-BE49-F238E27FC236}">
                <a16:creationId xmlns:a16="http://schemas.microsoft.com/office/drawing/2014/main" id="{C063109A-1023-D290-0045-F37FC0FA7F10}"/>
              </a:ext>
            </a:extLst>
          </p:cNvPr>
          <p:cNvPicPr>
            <a:picLocks noGrp="1" noChangeAspect="1"/>
          </p:cNvPicPr>
          <p:nvPr>
            <p:ph idx="1"/>
          </p:nvPr>
        </p:nvPicPr>
        <p:blipFill>
          <a:blip r:embed="rId2"/>
          <a:stretch>
            <a:fillRect/>
          </a:stretch>
        </p:blipFill>
        <p:spPr>
          <a:xfrm>
            <a:off x="609601" y="1290320"/>
            <a:ext cx="11145520" cy="5151120"/>
          </a:xfrm>
        </p:spPr>
      </p:pic>
    </p:spTree>
    <p:extLst>
      <p:ext uri="{BB962C8B-B14F-4D97-AF65-F5344CB8AC3E}">
        <p14:creationId xmlns:p14="http://schemas.microsoft.com/office/powerpoint/2010/main" val="407141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FCF5-C788-6FCE-FD0C-79134C3FD1F0}"/>
              </a:ext>
            </a:extLst>
          </p:cNvPr>
          <p:cNvSpPr>
            <a:spLocks noGrp="1"/>
          </p:cNvSpPr>
          <p:nvPr>
            <p:ph type="title"/>
          </p:nvPr>
        </p:nvSpPr>
        <p:spPr/>
        <p:txBody>
          <a:bodyPr>
            <a:normAutofit/>
          </a:bodyPr>
          <a:lstStyle/>
          <a:p>
            <a:r>
              <a:rPr lang="en-US" sz="4000" dirty="0">
                <a:effectLst/>
              </a:rPr>
              <a:t>Analysis by the month wise sale 2018 </a:t>
            </a:r>
            <a:endParaRPr lang="en-IN" sz="4000" dirty="0">
              <a:effectLst/>
            </a:endParaRPr>
          </a:p>
        </p:txBody>
      </p:sp>
      <p:sp>
        <p:nvSpPr>
          <p:cNvPr id="3" name="Content Placeholder 2">
            <a:extLst>
              <a:ext uri="{FF2B5EF4-FFF2-40B4-BE49-F238E27FC236}">
                <a16:creationId xmlns:a16="http://schemas.microsoft.com/office/drawing/2014/main" id="{A0D9EBE2-584C-85BB-291A-943F1C913C45}"/>
              </a:ext>
            </a:extLst>
          </p:cNvPr>
          <p:cNvSpPr>
            <a:spLocks noGrp="1"/>
          </p:cNvSpPr>
          <p:nvPr>
            <p:ph idx="1"/>
          </p:nvPr>
        </p:nvSpPr>
        <p:spPr>
          <a:xfrm>
            <a:off x="1341120" y="1727199"/>
            <a:ext cx="10678159" cy="3403601"/>
          </a:xfrm>
        </p:spPr>
        <p:txBody>
          <a:bodyPr numCol="2">
            <a:noAutofit/>
          </a:bodyPr>
          <a:lstStyle/>
          <a:p>
            <a:pPr marL="36900" indent="0">
              <a:buNone/>
            </a:pPr>
            <a:r>
              <a:rPr lang="en-IN" sz="2000" dirty="0"/>
              <a:t>Month Number</a:t>
            </a:r>
          </a:p>
          <a:p>
            <a:pPr>
              <a:buFont typeface="Wingdings" panose="05000000000000000000" pitchFamily="2" charset="2"/>
              <a:buChar char="Ø"/>
            </a:pPr>
            <a:r>
              <a:rPr lang="en-IN" sz="2000" dirty="0"/>
              <a:t>1     1.122237e+09</a:t>
            </a:r>
          </a:p>
          <a:p>
            <a:pPr>
              <a:buFont typeface="Wingdings" panose="05000000000000000000" pitchFamily="2" charset="2"/>
              <a:buChar char="Ø"/>
            </a:pPr>
            <a:r>
              <a:rPr lang="en-IN" sz="2000" dirty="0"/>
              <a:t>2     1.040065e+09</a:t>
            </a:r>
          </a:p>
          <a:p>
            <a:pPr>
              <a:buFont typeface="Wingdings" panose="05000000000000000000" pitchFamily="2" charset="2"/>
              <a:buChar char="Ø"/>
            </a:pPr>
            <a:r>
              <a:rPr lang="en-IN" sz="2000" dirty="0"/>
              <a:t>3     1.120680e+09</a:t>
            </a:r>
          </a:p>
          <a:p>
            <a:pPr>
              <a:buFont typeface="Wingdings" panose="05000000000000000000" pitchFamily="2" charset="2"/>
              <a:buChar char="Ø"/>
            </a:pPr>
            <a:r>
              <a:rPr lang="en-IN" sz="2000" dirty="0"/>
              <a:t>4     1.356939e+09</a:t>
            </a:r>
          </a:p>
          <a:p>
            <a:pPr>
              <a:buFont typeface="Wingdings" panose="05000000000000000000" pitchFamily="2" charset="2"/>
              <a:buChar char="Ø"/>
            </a:pPr>
            <a:r>
              <a:rPr lang="en-IN" sz="2000" dirty="0"/>
              <a:t>5     1.750086e+09</a:t>
            </a:r>
          </a:p>
          <a:p>
            <a:pPr>
              <a:buFont typeface="Wingdings" panose="05000000000000000000" pitchFamily="2" charset="2"/>
              <a:buChar char="Ø"/>
            </a:pPr>
            <a:r>
              <a:rPr lang="en-IN" sz="2000" dirty="0"/>
              <a:t>6     2.007579e+09</a:t>
            </a:r>
          </a:p>
          <a:p>
            <a:pPr>
              <a:buFont typeface="Wingdings" panose="05000000000000000000" pitchFamily="2" charset="2"/>
              <a:buChar char="Ø"/>
            </a:pPr>
            <a:r>
              <a:rPr lang="en-IN" sz="2000" dirty="0"/>
              <a:t>7     2.166187e+09</a:t>
            </a:r>
          </a:p>
          <a:p>
            <a:pPr>
              <a:buFont typeface="Wingdings" panose="05000000000000000000" pitchFamily="2" charset="2"/>
              <a:buChar char="Ø"/>
            </a:pPr>
            <a:r>
              <a:rPr lang="en-IN" sz="2000" dirty="0"/>
              <a:t>8     2.006172e+09</a:t>
            </a:r>
          </a:p>
          <a:p>
            <a:pPr>
              <a:buFont typeface="Wingdings" panose="05000000000000000000" pitchFamily="2" charset="2"/>
              <a:buChar char="Ø"/>
            </a:pPr>
            <a:r>
              <a:rPr lang="en-IN" sz="2000" dirty="0"/>
              <a:t>9     1.174589e+09</a:t>
            </a:r>
          </a:p>
          <a:p>
            <a:pPr>
              <a:buFont typeface="Wingdings" panose="05000000000000000000" pitchFamily="2" charset="2"/>
              <a:buChar char="Ø"/>
            </a:pPr>
            <a:r>
              <a:rPr lang="en-IN" sz="2000" dirty="0"/>
              <a:t>10    1.692171e+09</a:t>
            </a:r>
          </a:p>
          <a:p>
            <a:pPr>
              <a:buFont typeface="Wingdings" panose="05000000000000000000" pitchFamily="2" charset="2"/>
              <a:buChar char="Ø"/>
            </a:pPr>
            <a:r>
              <a:rPr lang="en-IN" sz="2000" dirty="0"/>
              <a:t>11    1.394021e+09</a:t>
            </a:r>
          </a:p>
          <a:p>
            <a:pPr>
              <a:buFont typeface="Wingdings" panose="05000000000000000000" pitchFamily="2" charset="2"/>
              <a:buChar char="Ø"/>
            </a:pPr>
            <a:r>
              <a:rPr lang="en-IN" sz="2000" dirty="0"/>
              <a:t>12    1.616398e+09</a:t>
            </a:r>
          </a:p>
        </p:txBody>
      </p:sp>
      <p:sp>
        <p:nvSpPr>
          <p:cNvPr id="4" name="Rectangle 3">
            <a:extLst>
              <a:ext uri="{FF2B5EF4-FFF2-40B4-BE49-F238E27FC236}">
                <a16:creationId xmlns:a16="http://schemas.microsoft.com/office/drawing/2014/main" id="{AD2C13B1-8C83-3A3B-DACC-E4529A34B4E2}"/>
              </a:ext>
            </a:extLst>
          </p:cNvPr>
          <p:cNvSpPr/>
          <p:nvPr/>
        </p:nvSpPr>
        <p:spPr>
          <a:xfrm>
            <a:off x="913795" y="5130801"/>
            <a:ext cx="10902889" cy="1117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300" dirty="0">
                <a:solidFill>
                  <a:schemeClr val="tx2"/>
                </a:solidFill>
                <a:effectLst>
                  <a:outerShdw blurRad="38100" dist="38100" dir="2700000" algn="tl">
                    <a:srgbClr val="000000">
                      <a:alpha val="43137"/>
                    </a:srgbClr>
                  </a:outerShdw>
                </a:effectLst>
              </a:rPr>
              <a:t>In the Year 2018 Month of July noted as maximum sale in year also June &amp; August has good sale in Year Its sign that June, July &amp; August has Peak in month for Buying property.</a:t>
            </a:r>
            <a:r>
              <a:rPr lang="en-US" sz="2300" dirty="0">
                <a:solidFill>
                  <a:schemeClr val="tx2"/>
                </a:solidFill>
              </a:rPr>
              <a:t> </a:t>
            </a:r>
            <a:endParaRPr lang="en-IN" sz="2300" dirty="0">
              <a:solidFill>
                <a:schemeClr val="tx2"/>
              </a:solidFill>
            </a:endParaRPr>
          </a:p>
        </p:txBody>
      </p:sp>
    </p:spTree>
    <p:extLst>
      <p:ext uri="{BB962C8B-B14F-4D97-AF65-F5344CB8AC3E}">
        <p14:creationId xmlns:p14="http://schemas.microsoft.com/office/powerpoint/2010/main" val="46040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sz="4000" dirty="0"/>
              <a:t>DATA DESCRIPTION</a:t>
            </a:r>
          </a:p>
        </p:txBody>
      </p:sp>
      <p:sp>
        <p:nvSpPr>
          <p:cNvPr id="7" name="Content Placeholder 6">
            <a:extLst>
              <a:ext uri="{FF2B5EF4-FFF2-40B4-BE49-F238E27FC236}">
                <a16:creationId xmlns:a16="http://schemas.microsoft.com/office/drawing/2014/main" id="{A2D7A08C-51CA-03B2-DD05-1B2618C46A22}"/>
              </a:ext>
            </a:extLst>
          </p:cNvPr>
          <p:cNvSpPr>
            <a:spLocks noGrp="1"/>
          </p:cNvSpPr>
          <p:nvPr>
            <p:ph idx="1"/>
          </p:nvPr>
        </p:nvSpPr>
        <p:spPr>
          <a:xfrm>
            <a:off x="913795" y="1780674"/>
            <a:ext cx="10353762" cy="4467726"/>
          </a:xfrm>
        </p:spPr>
        <p:txBody>
          <a:bodyPr>
            <a:normAutofit/>
          </a:bodyPr>
          <a:lstStyle/>
          <a:p>
            <a:r>
              <a:rPr lang="en-US" dirty="0"/>
              <a:t>Dataset Name :  “Real_Estate_Sales_2001-2020_GL.csv”</a:t>
            </a:r>
          </a:p>
          <a:p>
            <a:r>
              <a:rPr lang="en-US" dirty="0"/>
              <a:t>Context : The real estate market has been in a growth phase for several years, which means that you can still find properties at very attractive prices, but with good chances of increasing their value in the future.</a:t>
            </a:r>
          </a:p>
          <a:p>
            <a:r>
              <a:rPr lang="en-US" dirty="0"/>
              <a:t>Content description :</a:t>
            </a:r>
          </a:p>
          <a:p>
            <a:pPr lvl="1">
              <a:buFont typeface="Wingdings" panose="05000000000000000000" pitchFamily="2" charset="2"/>
              <a:buChar char="Ø"/>
            </a:pPr>
            <a:r>
              <a:rPr lang="en-US" dirty="0"/>
              <a:t>- </a:t>
            </a:r>
            <a:r>
              <a:rPr lang="en-US" sz="2300" dirty="0"/>
              <a:t>Serial Number: Is just a unique set of digits to identify each transaction</a:t>
            </a:r>
          </a:p>
          <a:p>
            <a:pPr lvl="1">
              <a:buFont typeface="Wingdings" panose="05000000000000000000" pitchFamily="2" charset="2"/>
              <a:buChar char="Ø"/>
            </a:pPr>
            <a:r>
              <a:rPr lang="en-US" sz="2300" dirty="0"/>
              <a:t>- List year: This is the year that the particular property was put up for sale.</a:t>
            </a:r>
          </a:p>
          <a:p>
            <a:pPr lvl="1">
              <a:buFont typeface="Wingdings" panose="05000000000000000000" pitchFamily="2" charset="2"/>
              <a:buChar char="Ø"/>
            </a:pPr>
            <a:r>
              <a:rPr lang="en-US" sz="2300" dirty="0"/>
              <a:t>Date Recorded: Is the date that the transaction was completed. That is, the year the property was bought.</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68908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876CA3-DABD-58FA-A6D9-A7ECB90E1DB3}"/>
              </a:ext>
            </a:extLst>
          </p:cNvPr>
          <p:cNvPicPr>
            <a:picLocks noGrp="1" noChangeAspect="1"/>
          </p:cNvPicPr>
          <p:nvPr>
            <p:ph idx="1"/>
          </p:nvPr>
        </p:nvPicPr>
        <p:blipFill>
          <a:blip r:embed="rId2"/>
          <a:stretch>
            <a:fillRect/>
          </a:stretch>
        </p:blipFill>
        <p:spPr>
          <a:xfrm>
            <a:off x="462013" y="481263"/>
            <a:ext cx="11309683" cy="5717406"/>
          </a:xfrm>
        </p:spPr>
      </p:pic>
    </p:spTree>
    <p:extLst>
      <p:ext uri="{BB962C8B-B14F-4D97-AF65-F5344CB8AC3E}">
        <p14:creationId xmlns:p14="http://schemas.microsoft.com/office/powerpoint/2010/main" val="1520318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8D68-28F6-B921-7269-4E5243275E2C}"/>
              </a:ext>
            </a:extLst>
          </p:cNvPr>
          <p:cNvSpPr>
            <a:spLocks noGrp="1"/>
          </p:cNvSpPr>
          <p:nvPr>
            <p:ph type="title"/>
          </p:nvPr>
        </p:nvSpPr>
        <p:spPr/>
        <p:txBody>
          <a:bodyPr>
            <a:normAutofit/>
          </a:bodyPr>
          <a:lstStyle/>
          <a:p>
            <a:r>
              <a:rPr lang="en-US" sz="4000" dirty="0">
                <a:effectLst/>
              </a:rPr>
              <a:t>Analysis by the month wise sale of 2019 </a:t>
            </a:r>
            <a:endParaRPr lang="en-IN" sz="4000" dirty="0">
              <a:effectLst/>
            </a:endParaRPr>
          </a:p>
        </p:txBody>
      </p:sp>
      <p:sp>
        <p:nvSpPr>
          <p:cNvPr id="3" name="Content Placeholder 2">
            <a:extLst>
              <a:ext uri="{FF2B5EF4-FFF2-40B4-BE49-F238E27FC236}">
                <a16:creationId xmlns:a16="http://schemas.microsoft.com/office/drawing/2014/main" id="{56877EF5-106F-6AD7-12D5-D0C39E8EBBFD}"/>
              </a:ext>
            </a:extLst>
          </p:cNvPr>
          <p:cNvSpPr>
            <a:spLocks noGrp="1"/>
          </p:cNvSpPr>
          <p:nvPr>
            <p:ph idx="1"/>
          </p:nvPr>
        </p:nvSpPr>
        <p:spPr>
          <a:xfrm>
            <a:off x="1534159" y="1717040"/>
            <a:ext cx="9733397" cy="3596105"/>
          </a:xfrm>
        </p:spPr>
        <p:txBody>
          <a:bodyPr numCol="2">
            <a:noAutofit/>
          </a:bodyPr>
          <a:lstStyle/>
          <a:p>
            <a:pPr marL="36900" indent="0">
              <a:buNone/>
            </a:pPr>
            <a:r>
              <a:rPr lang="en-IN" sz="2000" dirty="0"/>
              <a:t>Month Number</a:t>
            </a:r>
          </a:p>
          <a:p>
            <a:pPr>
              <a:buFont typeface="Wingdings" panose="05000000000000000000" pitchFamily="2" charset="2"/>
              <a:buChar char="Ø"/>
            </a:pPr>
            <a:r>
              <a:rPr lang="en-IN" sz="2000" dirty="0"/>
              <a:t>1     1.174033e+09</a:t>
            </a:r>
          </a:p>
          <a:p>
            <a:pPr>
              <a:buFont typeface="Wingdings" panose="05000000000000000000" pitchFamily="2" charset="2"/>
              <a:buChar char="Ø"/>
            </a:pPr>
            <a:r>
              <a:rPr lang="en-IN" sz="2000" dirty="0"/>
              <a:t>2     9.344536e+08</a:t>
            </a:r>
          </a:p>
          <a:p>
            <a:pPr>
              <a:buFont typeface="Wingdings" panose="05000000000000000000" pitchFamily="2" charset="2"/>
              <a:buChar char="Ø"/>
            </a:pPr>
            <a:r>
              <a:rPr lang="en-IN" sz="2000" dirty="0"/>
              <a:t>3     1.159761e+09</a:t>
            </a:r>
          </a:p>
          <a:p>
            <a:pPr>
              <a:buFont typeface="Wingdings" panose="05000000000000000000" pitchFamily="2" charset="2"/>
              <a:buChar char="Ø"/>
            </a:pPr>
            <a:r>
              <a:rPr lang="en-IN" sz="2000" dirty="0"/>
              <a:t>4     1.308926e+09</a:t>
            </a:r>
          </a:p>
          <a:p>
            <a:pPr>
              <a:buFont typeface="Wingdings" panose="05000000000000000000" pitchFamily="2" charset="2"/>
              <a:buChar char="Ø"/>
            </a:pPr>
            <a:r>
              <a:rPr lang="en-IN" sz="2000" dirty="0"/>
              <a:t>5     1.973320e+09</a:t>
            </a:r>
          </a:p>
          <a:p>
            <a:pPr>
              <a:buFont typeface="Wingdings" panose="05000000000000000000" pitchFamily="2" charset="2"/>
              <a:buChar char="Ø"/>
            </a:pPr>
            <a:r>
              <a:rPr lang="en-IN" sz="2000" dirty="0"/>
              <a:t>6     2.176920e+09</a:t>
            </a:r>
          </a:p>
          <a:p>
            <a:pPr>
              <a:buFont typeface="Wingdings" panose="05000000000000000000" pitchFamily="2" charset="2"/>
              <a:buChar char="Ø"/>
            </a:pPr>
            <a:r>
              <a:rPr lang="en-IN" sz="2000" dirty="0"/>
              <a:t>7     2.591234e+09</a:t>
            </a:r>
          </a:p>
          <a:p>
            <a:pPr>
              <a:buFont typeface="Wingdings" panose="05000000000000000000" pitchFamily="2" charset="2"/>
              <a:buChar char="Ø"/>
            </a:pPr>
            <a:r>
              <a:rPr lang="en-IN" sz="2000" dirty="0"/>
              <a:t>8     1.805868e+09</a:t>
            </a:r>
          </a:p>
          <a:p>
            <a:pPr>
              <a:buFont typeface="Wingdings" panose="05000000000000000000" pitchFamily="2" charset="2"/>
              <a:buChar char="Ø"/>
            </a:pPr>
            <a:r>
              <a:rPr lang="en-IN" sz="2000" dirty="0"/>
              <a:t>9     1.649248e+09</a:t>
            </a:r>
          </a:p>
          <a:p>
            <a:pPr>
              <a:buFont typeface="Wingdings" panose="05000000000000000000" pitchFamily="2" charset="2"/>
              <a:buChar char="Ø"/>
            </a:pPr>
            <a:r>
              <a:rPr lang="en-IN" sz="2000" dirty="0"/>
              <a:t>10    1.906338e+09</a:t>
            </a:r>
          </a:p>
          <a:p>
            <a:pPr>
              <a:buFont typeface="Wingdings" panose="05000000000000000000" pitchFamily="2" charset="2"/>
              <a:buChar char="Ø"/>
            </a:pPr>
            <a:r>
              <a:rPr lang="en-IN" sz="2000" dirty="0"/>
              <a:t>11    2.130028e+09</a:t>
            </a:r>
          </a:p>
          <a:p>
            <a:pPr>
              <a:buFont typeface="Wingdings" panose="05000000000000000000" pitchFamily="2" charset="2"/>
              <a:buChar char="Ø"/>
            </a:pPr>
            <a:r>
              <a:rPr lang="en-IN" sz="2000" dirty="0"/>
              <a:t>12    2.031326e+09</a:t>
            </a:r>
          </a:p>
        </p:txBody>
      </p:sp>
      <p:sp>
        <p:nvSpPr>
          <p:cNvPr id="4" name="Rectangle 3">
            <a:extLst>
              <a:ext uri="{FF2B5EF4-FFF2-40B4-BE49-F238E27FC236}">
                <a16:creationId xmlns:a16="http://schemas.microsoft.com/office/drawing/2014/main" id="{1AA08F70-43D5-1396-4FB2-F1F5CC340BEE}"/>
              </a:ext>
            </a:extLst>
          </p:cNvPr>
          <p:cNvSpPr/>
          <p:nvPr/>
        </p:nvSpPr>
        <p:spPr>
          <a:xfrm>
            <a:off x="913796" y="5151121"/>
            <a:ext cx="10364410" cy="1097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300" b="0" dirty="0">
                <a:solidFill>
                  <a:schemeClr val="tx2"/>
                </a:solidFill>
                <a:effectLst>
                  <a:outerShdw blurRad="38100" dist="38100" dir="2700000" algn="tl">
                    <a:srgbClr val="000000">
                      <a:alpha val="43137"/>
                    </a:srgbClr>
                  </a:outerShdw>
                </a:effectLst>
              </a:rPr>
              <a:t>In the year of 2019 July Month has reach maximum sale in year also June &amp; November achieve good sale in the year but February is not achieve good sale in the year 2019.</a:t>
            </a:r>
          </a:p>
        </p:txBody>
      </p:sp>
    </p:spTree>
    <p:extLst>
      <p:ext uri="{BB962C8B-B14F-4D97-AF65-F5344CB8AC3E}">
        <p14:creationId xmlns:p14="http://schemas.microsoft.com/office/powerpoint/2010/main" val="2245051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0712B7-A6E8-9620-FFF0-88A71B6C548A}"/>
              </a:ext>
            </a:extLst>
          </p:cNvPr>
          <p:cNvPicPr>
            <a:picLocks noGrp="1" noChangeAspect="1"/>
          </p:cNvPicPr>
          <p:nvPr>
            <p:ph idx="1"/>
          </p:nvPr>
        </p:nvPicPr>
        <p:blipFill>
          <a:blip r:embed="rId2"/>
          <a:stretch>
            <a:fillRect/>
          </a:stretch>
        </p:blipFill>
        <p:spPr>
          <a:xfrm>
            <a:off x="481263" y="654518"/>
            <a:ext cx="11261557" cy="5717406"/>
          </a:xfrm>
        </p:spPr>
      </p:pic>
    </p:spTree>
    <p:extLst>
      <p:ext uri="{BB962C8B-B14F-4D97-AF65-F5344CB8AC3E}">
        <p14:creationId xmlns:p14="http://schemas.microsoft.com/office/powerpoint/2010/main" val="82127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FF61-AA41-C668-EC93-17F83517EE6F}"/>
              </a:ext>
            </a:extLst>
          </p:cNvPr>
          <p:cNvSpPr>
            <a:spLocks noGrp="1"/>
          </p:cNvSpPr>
          <p:nvPr>
            <p:ph type="title"/>
          </p:nvPr>
        </p:nvSpPr>
        <p:spPr/>
        <p:txBody>
          <a:bodyPr>
            <a:normAutofit/>
          </a:bodyPr>
          <a:lstStyle/>
          <a:p>
            <a:r>
              <a:rPr lang="en-US" sz="4000" dirty="0"/>
              <a:t>Analysis by the month wise sale of 2021 </a:t>
            </a:r>
            <a:endParaRPr lang="en-IN" sz="4000" dirty="0"/>
          </a:p>
        </p:txBody>
      </p:sp>
      <p:sp>
        <p:nvSpPr>
          <p:cNvPr id="3" name="Content Placeholder 2">
            <a:extLst>
              <a:ext uri="{FF2B5EF4-FFF2-40B4-BE49-F238E27FC236}">
                <a16:creationId xmlns:a16="http://schemas.microsoft.com/office/drawing/2014/main" id="{C62C1970-6FDA-230D-C3A4-99952C795B62}"/>
              </a:ext>
            </a:extLst>
          </p:cNvPr>
          <p:cNvSpPr>
            <a:spLocks noGrp="1"/>
          </p:cNvSpPr>
          <p:nvPr>
            <p:ph idx="1"/>
          </p:nvPr>
        </p:nvSpPr>
        <p:spPr>
          <a:xfrm>
            <a:off x="1645920" y="2076451"/>
            <a:ext cx="9621636" cy="2649553"/>
          </a:xfrm>
        </p:spPr>
        <p:txBody>
          <a:bodyPr numCol="2">
            <a:noAutofit/>
          </a:bodyPr>
          <a:lstStyle/>
          <a:p>
            <a:pPr marL="36900" indent="0">
              <a:buNone/>
            </a:pPr>
            <a:r>
              <a:rPr lang="en-IN" sz="2000" dirty="0"/>
              <a:t>Month Number</a:t>
            </a:r>
          </a:p>
          <a:p>
            <a:pPr>
              <a:buFont typeface="Wingdings" panose="05000000000000000000" pitchFamily="2" charset="2"/>
              <a:buChar char="Ø"/>
            </a:pPr>
            <a:r>
              <a:rPr lang="en-IN" sz="2000" dirty="0"/>
              <a:t>1    3.828233e+09</a:t>
            </a:r>
          </a:p>
          <a:p>
            <a:pPr>
              <a:buFont typeface="Wingdings" panose="05000000000000000000" pitchFamily="2" charset="2"/>
              <a:buChar char="Ø"/>
            </a:pPr>
            <a:r>
              <a:rPr lang="en-IN" sz="2000" dirty="0"/>
              <a:t>2    1.633432e+09</a:t>
            </a:r>
          </a:p>
          <a:p>
            <a:pPr>
              <a:buFont typeface="Wingdings" panose="05000000000000000000" pitchFamily="2" charset="2"/>
              <a:buChar char="Ø"/>
            </a:pPr>
            <a:r>
              <a:rPr lang="en-IN" sz="2000" dirty="0"/>
              <a:t>3    2.364804e+09</a:t>
            </a:r>
          </a:p>
          <a:p>
            <a:pPr>
              <a:buFont typeface="Wingdings" panose="05000000000000000000" pitchFamily="2" charset="2"/>
              <a:buChar char="Ø"/>
            </a:pPr>
            <a:r>
              <a:rPr lang="en-IN" sz="2000" dirty="0"/>
              <a:t>4    2.501845e+09</a:t>
            </a:r>
          </a:p>
          <a:p>
            <a:pPr>
              <a:buFont typeface="Wingdings" panose="05000000000000000000" pitchFamily="2" charset="2"/>
              <a:buChar char="Ø"/>
            </a:pPr>
            <a:r>
              <a:rPr lang="en-IN" sz="2000" dirty="0"/>
              <a:t>5    2.755317e+09</a:t>
            </a:r>
          </a:p>
          <a:p>
            <a:pPr>
              <a:buFont typeface="Wingdings" panose="05000000000000000000" pitchFamily="2" charset="2"/>
              <a:buChar char="Ø"/>
            </a:pPr>
            <a:r>
              <a:rPr lang="en-IN" sz="2000" dirty="0"/>
              <a:t>6    3.522901e+09</a:t>
            </a:r>
          </a:p>
          <a:p>
            <a:pPr>
              <a:buFont typeface="Wingdings" panose="05000000000000000000" pitchFamily="2" charset="2"/>
              <a:buChar char="Ø"/>
            </a:pPr>
            <a:r>
              <a:rPr lang="en-IN" sz="2000" dirty="0"/>
              <a:t>7    4.192108e+09</a:t>
            </a:r>
          </a:p>
          <a:p>
            <a:pPr>
              <a:buFont typeface="Wingdings" panose="05000000000000000000" pitchFamily="2" charset="2"/>
              <a:buChar char="Ø"/>
            </a:pPr>
            <a:r>
              <a:rPr lang="en-IN" sz="2000" dirty="0"/>
              <a:t>8    8.235308e+09</a:t>
            </a:r>
          </a:p>
          <a:p>
            <a:pPr>
              <a:buFont typeface="Wingdings" panose="05000000000000000000" pitchFamily="2" charset="2"/>
              <a:buChar char="Ø"/>
            </a:pPr>
            <a:r>
              <a:rPr lang="en-IN" sz="2000" dirty="0"/>
              <a:t>9    2.745595e+09</a:t>
            </a:r>
          </a:p>
        </p:txBody>
      </p:sp>
      <p:sp>
        <p:nvSpPr>
          <p:cNvPr id="4" name="Rectangle 3">
            <a:extLst>
              <a:ext uri="{FF2B5EF4-FFF2-40B4-BE49-F238E27FC236}">
                <a16:creationId xmlns:a16="http://schemas.microsoft.com/office/drawing/2014/main" id="{10751BDD-5C30-485B-BA6F-50C158F8ACE7}"/>
              </a:ext>
            </a:extLst>
          </p:cNvPr>
          <p:cNvSpPr/>
          <p:nvPr/>
        </p:nvSpPr>
        <p:spPr>
          <a:xfrm>
            <a:off x="1328286" y="4543123"/>
            <a:ext cx="10010274" cy="15111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300" b="0" dirty="0">
                <a:solidFill>
                  <a:schemeClr val="tx2"/>
                </a:solidFill>
                <a:effectLst/>
              </a:rPr>
              <a:t>In the Year 2021 August month achieve maximum sale also July and January achieve good sale but February Not achieve good sale in the 2021.</a:t>
            </a:r>
          </a:p>
        </p:txBody>
      </p:sp>
    </p:spTree>
    <p:extLst>
      <p:ext uri="{BB962C8B-B14F-4D97-AF65-F5344CB8AC3E}">
        <p14:creationId xmlns:p14="http://schemas.microsoft.com/office/powerpoint/2010/main" val="2180918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E426A6-D6EB-DED3-72A8-2B1816F33C64}"/>
              </a:ext>
            </a:extLst>
          </p:cNvPr>
          <p:cNvPicPr>
            <a:picLocks noGrp="1" noChangeAspect="1"/>
          </p:cNvPicPr>
          <p:nvPr>
            <p:ph idx="1"/>
          </p:nvPr>
        </p:nvPicPr>
        <p:blipFill>
          <a:blip r:embed="rId2"/>
          <a:stretch>
            <a:fillRect/>
          </a:stretch>
        </p:blipFill>
        <p:spPr>
          <a:xfrm>
            <a:off x="693019" y="558265"/>
            <a:ext cx="10943924" cy="5784783"/>
          </a:xfrm>
        </p:spPr>
      </p:pic>
    </p:spTree>
    <p:extLst>
      <p:ext uri="{BB962C8B-B14F-4D97-AF65-F5344CB8AC3E}">
        <p14:creationId xmlns:p14="http://schemas.microsoft.com/office/powerpoint/2010/main" val="4163042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46F-9EE6-7814-5867-C476A8BB15AA}"/>
              </a:ext>
            </a:extLst>
          </p:cNvPr>
          <p:cNvSpPr>
            <a:spLocks noGrp="1"/>
          </p:cNvSpPr>
          <p:nvPr>
            <p:ph type="title"/>
          </p:nvPr>
        </p:nvSpPr>
        <p:spPr/>
        <p:txBody>
          <a:bodyPr>
            <a:normAutofit/>
          </a:bodyPr>
          <a:lstStyle/>
          <a:p>
            <a:r>
              <a:rPr lang="en-US" sz="4000" dirty="0">
                <a:effectLst/>
              </a:rPr>
              <a:t> Analysis by year wise profit VS loss</a:t>
            </a:r>
            <a:endParaRPr lang="en-IN" sz="4000" dirty="0">
              <a:effectLst/>
            </a:endParaRPr>
          </a:p>
        </p:txBody>
      </p:sp>
      <p:sp>
        <p:nvSpPr>
          <p:cNvPr id="3" name="Content Placeholder 2">
            <a:extLst>
              <a:ext uri="{FF2B5EF4-FFF2-40B4-BE49-F238E27FC236}">
                <a16:creationId xmlns:a16="http://schemas.microsoft.com/office/drawing/2014/main" id="{8BCA8243-15C1-6B20-E558-8C56B19CF451}"/>
              </a:ext>
            </a:extLst>
          </p:cNvPr>
          <p:cNvSpPr>
            <a:spLocks noGrp="1"/>
          </p:cNvSpPr>
          <p:nvPr>
            <p:ph idx="1"/>
          </p:nvPr>
        </p:nvSpPr>
        <p:spPr>
          <a:xfrm>
            <a:off x="1318661" y="1790300"/>
            <a:ext cx="9948896" cy="3667224"/>
          </a:xfrm>
        </p:spPr>
        <p:txBody>
          <a:bodyPr numCol="3">
            <a:noAutofit/>
          </a:bodyPr>
          <a:lstStyle/>
          <a:p>
            <a:pPr>
              <a:buFont typeface="Wingdings" panose="05000000000000000000" pitchFamily="2" charset="2"/>
              <a:buChar char="Ø"/>
            </a:pPr>
            <a:r>
              <a:rPr lang="en-IN" sz="1800" dirty="0"/>
              <a:t>1999    4.831000e+04</a:t>
            </a:r>
          </a:p>
          <a:p>
            <a:pPr>
              <a:buFont typeface="Wingdings" panose="05000000000000000000" pitchFamily="2" charset="2"/>
              <a:buChar char="Ø"/>
            </a:pPr>
            <a:r>
              <a:rPr lang="en-IN" sz="1800" dirty="0"/>
              <a:t>2001    1.242051e+09</a:t>
            </a:r>
          </a:p>
          <a:p>
            <a:pPr>
              <a:buFont typeface="Wingdings" panose="05000000000000000000" pitchFamily="2" charset="2"/>
              <a:buChar char="Ø"/>
            </a:pPr>
            <a:r>
              <a:rPr lang="en-IN" sz="1800" dirty="0"/>
              <a:t>2002    6.609653e+09</a:t>
            </a:r>
          </a:p>
          <a:p>
            <a:pPr>
              <a:buFont typeface="Wingdings" panose="05000000000000000000" pitchFamily="2" charset="2"/>
              <a:buChar char="Ø"/>
            </a:pPr>
            <a:r>
              <a:rPr lang="en-IN" sz="1800" dirty="0"/>
              <a:t>2003    7.094339e+09</a:t>
            </a:r>
          </a:p>
          <a:p>
            <a:pPr>
              <a:buFont typeface="Wingdings" panose="05000000000000000000" pitchFamily="2" charset="2"/>
              <a:buChar char="Ø"/>
            </a:pPr>
            <a:r>
              <a:rPr lang="en-IN" sz="1800" dirty="0"/>
              <a:t>2004    1.069502e+10</a:t>
            </a:r>
          </a:p>
          <a:p>
            <a:pPr>
              <a:buFont typeface="Wingdings" panose="05000000000000000000" pitchFamily="2" charset="2"/>
              <a:buChar char="Ø"/>
            </a:pPr>
            <a:r>
              <a:rPr lang="en-IN" sz="1800" dirty="0"/>
              <a:t>2005    1.354022e+10</a:t>
            </a:r>
          </a:p>
          <a:p>
            <a:pPr>
              <a:buFont typeface="Wingdings" panose="05000000000000000000" pitchFamily="2" charset="2"/>
              <a:buChar char="Ø"/>
            </a:pPr>
            <a:r>
              <a:rPr lang="en-IN" sz="1800" dirty="0"/>
              <a:t>2006    8.991721e+09</a:t>
            </a:r>
          </a:p>
          <a:p>
            <a:pPr>
              <a:buFont typeface="Wingdings" panose="05000000000000000000" pitchFamily="2" charset="2"/>
              <a:buChar char="Ø"/>
            </a:pPr>
            <a:r>
              <a:rPr lang="en-IN" sz="1800" dirty="0"/>
              <a:t>2007    6.199331e+09</a:t>
            </a:r>
          </a:p>
          <a:p>
            <a:pPr>
              <a:buFont typeface="Wingdings" panose="05000000000000000000" pitchFamily="2" charset="2"/>
              <a:buChar char="Ø"/>
            </a:pPr>
            <a:r>
              <a:rPr lang="en-IN" sz="1800" dirty="0"/>
              <a:t>2008    2.981300e+09</a:t>
            </a:r>
          </a:p>
          <a:p>
            <a:pPr>
              <a:buFont typeface="Wingdings" panose="05000000000000000000" pitchFamily="2" charset="2"/>
              <a:buChar char="Ø"/>
            </a:pPr>
            <a:r>
              <a:rPr lang="en-IN" sz="1800" dirty="0"/>
              <a:t>2009    1.086454e+09</a:t>
            </a:r>
          </a:p>
          <a:p>
            <a:pPr>
              <a:buFont typeface="Wingdings" panose="05000000000000000000" pitchFamily="2" charset="2"/>
              <a:buChar char="Ø"/>
            </a:pPr>
            <a:r>
              <a:rPr lang="en-IN" sz="1800" dirty="0"/>
              <a:t>2010    4.524025e+08</a:t>
            </a:r>
          </a:p>
          <a:p>
            <a:pPr>
              <a:buFont typeface="Wingdings" panose="05000000000000000000" pitchFamily="2" charset="2"/>
              <a:buChar char="Ø"/>
            </a:pPr>
            <a:r>
              <a:rPr lang="en-IN" sz="1800" dirty="0"/>
              <a:t>2011    4.329639e+08</a:t>
            </a:r>
          </a:p>
          <a:p>
            <a:pPr>
              <a:buFont typeface="Wingdings" panose="05000000000000000000" pitchFamily="2" charset="2"/>
              <a:buChar char="Ø"/>
            </a:pPr>
            <a:r>
              <a:rPr lang="en-IN" sz="1800" dirty="0"/>
              <a:t>2012   </a:t>
            </a:r>
            <a:r>
              <a:rPr lang="en-IN" sz="1800" b="1" dirty="0">
                <a:solidFill>
                  <a:srgbClr val="FF0000"/>
                </a:solidFill>
              </a:rPr>
              <a:t>-1.070839e+08</a:t>
            </a:r>
          </a:p>
          <a:p>
            <a:pPr>
              <a:buFont typeface="Wingdings" panose="05000000000000000000" pitchFamily="2" charset="2"/>
              <a:buChar char="Ø"/>
            </a:pPr>
            <a:r>
              <a:rPr lang="en-IN" sz="1800" dirty="0"/>
              <a:t>2013    2.099609e+09</a:t>
            </a:r>
          </a:p>
          <a:p>
            <a:pPr>
              <a:buFont typeface="Wingdings" panose="05000000000000000000" pitchFamily="2" charset="2"/>
              <a:buChar char="Ø"/>
            </a:pPr>
            <a:r>
              <a:rPr lang="en-IN" sz="1800" dirty="0"/>
              <a:t>2014    3.054253e+09</a:t>
            </a:r>
          </a:p>
          <a:p>
            <a:pPr>
              <a:buFont typeface="Wingdings" panose="05000000000000000000" pitchFamily="2" charset="2"/>
              <a:buChar char="Ø"/>
            </a:pPr>
            <a:r>
              <a:rPr lang="en-IN" sz="1800" dirty="0"/>
              <a:t>2015    4.163603e+09</a:t>
            </a:r>
          </a:p>
          <a:p>
            <a:pPr>
              <a:buFont typeface="Wingdings" panose="05000000000000000000" pitchFamily="2" charset="2"/>
              <a:buChar char="Ø"/>
            </a:pPr>
            <a:r>
              <a:rPr lang="en-IN" sz="1800" dirty="0"/>
              <a:t>2016    8.102539e+09</a:t>
            </a:r>
          </a:p>
          <a:p>
            <a:pPr>
              <a:buFont typeface="Wingdings" panose="05000000000000000000" pitchFamily="2" charset="2"/>
              <a:buChar char="Ø"/>
            </a:pPr>
            <a:r>
              <a:rPr lang="en-IN" sz="1800" dirty="0"/>
              <a:t>2017    3.446373e+09</a:t>
            </a:r>
          </a:p>
          <a:p>
            <a:pPr>
              <a:buFont typeface="Wingdings" panose="05000000000000000000" pitchFamily="2" charset="2"/>
              <a:buChar char="Ø"/>
            </a:pPr>
            <a:r>
              <a:rPr lang="en-IN" sz="1800" dirty="0"/>
              <a:t>2018    3.206362e+09</a:t>
            </a:r>
          </a:p>
          <a:p>
            <a:pPr>
              <a:buFont typeface="Wingdings" panose="05000000000000000000" pitchFamily="2" charset="2"/>
              <a:buChar char="Ø"/>
            </a:pPr>
            <a:r>
              <a:rPr lang="en-IN" sz="1800" dirty="0"/>
              <a:t>2019    4.709018e+09</a:t>
            </a:r>
          </a:p>
          <a:p>
            <a:pPr>
              <a:buFont typeface="Wingdings" panose="05000000000000000000" pitchFamily="2" charset="2"/>
              <a:buChar char="Ø"/>
            </a:pPr>
            <a:r>
              <a:rPr lang="en-IN" sz="1800" dirty="0"/>
              <a:t>2020    8.029463e+09</a:t>
            </a:r>
          </a:p>
          <a:p>
            <a:pPr>
              <a:buFont typeface="Wingdings" panose="05000000000000000000" pitchFamily="2" charset="2"/>
              <a:buChar char="Ø"/>
            </a:pPr>
            <a:r>
              <a:rPr lang="en-IN" sz="1800" dirty="0"/>
              <a:t>2021    1.566572e+10</a:t>
            </a:r>
          </a:p>
        </p:txBody>
      </p:sp>
      <p:sp>
        <p:nvSpPr>
          <p:cNvPr id="4" name="Rectangle 3">
            <a:extLst>
              <a:ext uri="{FF2B5EF4-FFF2-40B4-BE49-F238E27FC236}">
                <a16:creationId xmlns:a16="http://schemas.microsoft.com/office/drawing/2014/main" id="{36151864-7115-D9F2-3F58-DA9277371736}"/>
              </a:ext>
            </a:extLst>
          </p:cNvPr>
          <p:cNvSpPr/>
          <p:nvPr/>
        </p:nvSpPr>
        <p:spPr>
          <a:xfrm>
            <a:off x="913795" y="5201251"/>
            <a:ext cx="10444016" cy="13631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300" b="0" dirty="0">
                <a:solidFill>
                  <a:schemeClr val="tx2"/>
                </a:solidFill>
                <a:effectLst>
                  <a:outerShdw blurRad="38100" dist="38100" dir="2700000" algn="tl">
                    <a:srgbClr val="000000">
                      <a:alpha val="43137"/>
                    </a:srgbClr>
                  </a:outerShdw>
                </a:effectLst>
              </a:rPr>
              <a:t>In year 2021 has maximum profit earn from other year and also in Year 2020 achieve good profit but Year 2012 has book the loss of amount one hundred seven million eighty-three thousand nine hundred dollars its serious things to us.</a:t>
            </a:r>
          </a:p>
        </p:txBody>
      </p:sp>
    </p:spTree>
    <p:extLst>
      <p:ext uri="{BB962C8B-B14F-4D97-AF65-F5344CB8AC3E}">
        <p14:creationId xmlns:p14="http://schemas.microsoft.com/office/powerpoint/2010/main" val="4233389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D2CACD-C654-C39E-6813-7967D2457104}"/>
              </a:ext>
            </a:extLst>
          </p:cNvPr>
          <p:cNvPicPr>
            <a:picLocks noGrp="1" noChangeAspect="1"/>
          </p:cNvPicPr>
          <p:nvPr>
            <p:ph idx="1"/>
          </p:nvPr>
        </p:nvPicPr>
        <p:blipFill>
          <a:blip r:embed="rId2"/>
          <a:stretch>
            <a:fillRect/>
          </a:stretch>
        </p:blipFill>
        <p:spPr>
          <a:xfrm>
            <a:off x="457200" y="426720"/>
            <a:ext cx="11328399" cy="6014720"/>
          </a:xfrm>
        </p:spPr>
      </p:pic>
    </p:spTree>
    <p:extLst>
      <p:ext uri="{BB962C8B-B14F-4D97-AF65-F5344CB8AC3E}">
        <p14:creationId xmlns:p14="http://schemas.microsoft.com/office/powerpoint/2010/main" val="2250528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B9BE-0A79-F8D8-312B-5AFF816398D0}"/>
              </a:ext>
            </a:extLst>
          </p:cNvPr>
          <p:cNvSpPr>
            <a:spLocks noGrp="1"/>
          </p:cNvSpPr>
          <p:nvPr>
            <p:ph type="title"/>
          </p:nvPr>
        </p:nvSpPr>
        <p:spPr>
          <a:xfrm>
            <a:off x="779647" y="609600"/>
            <a:ext cx="3841038" cy="2297229"/>
          </a:xfrm>
        </p:spPr>
        <p:txBody>
          <a:bodyPr>
            <a:noAutofit/>
          </a:bodyPr>
          <a:lstStyle/>
          <a:p>
            <a:r>
              <a:rPr lang="en-US" sz="4000" dirty="0"/>
              <a:t>Analysis by residential types purchased most property</a:t>
            </a:r>
            <a:endParaRPr lang="en-IN" sz="4000" dirty="0"/>
          </a:p>
        </p:txBody>
      </p:sp>
      <p:pic>
        <p:nvPicPr>
          <p:cNvPr id="6" name="Content Placeholder 5">
            <a:extLst>
              <a:ext uri="{FF2B5EF4-FFF2-40B4-BE49-F238E27FC236}">
                <a16:creationId xmlns:a16="http://schemas.microsoft.com/office/drawing/2014/main" id="{57FF30D4-A54C-0192-96AF-9F4DC2DF73A0}"/>
              </a:ext>
            </a:extLst>
          </p:cNvPr>
          <p:cNvPicPr>
            <a:picLocks noGrp="1" noChangeAspect="1"/>
          </p:cNvPicPr>
          <p:nvPr>
            <p:ph idx="1"/>
          </p:nvPr>
        </p:nvPicPr>
        <p:blipFill>
          <a:blip r:embed="rId2"/>
          <a:stretch>
            <a:fillRect/>
          </a:stretch>
        </p:blipFill>
        <p:spPr>
          <a:xfrm>
            <a:off x="4541520" y="609600"/>
            <a:ext cx="7071360" cy="5638798"/>
          </a:xfrm>
        </p:spPr>
      </p:pic>
      <p:sp>
        <p:nvSpPr>
          <p:cNvPr id="4" name="Text Placeholder 3">
            <a:extLst>
              <a:ext uri="{FF2B5EF4-FFF2-40B4-BE49-F238E27FC236}">
                <a16:creationId xmlns:a16="http://schemas.microsoft.com/office/drawing/2014/main" id="{552B4913-C7B4-D20C-9489-E49311AB31E9}"/>
              </a:ext>
            </a:extLst>
          </p:cNvPr>
          <p:cNvSpPr>
            <a:spLocks noGrp="1"/>
          </p:cNvSpPr>
          <p:nvPr>
            <p:ph type="body" sz="half" idx="2"/>
          </p:nvPr>
        </p:nvSpPr>
        <p:spPr>
          <a:xfrm>
            <a:off x="913795" y="2993457"/>
            <a:ext cx="3706889" cy="3254942"/>
          </a:xfrm>
        </p:spPr>
        <p:txBody>
          <a:bodyPr>
            <a:noAutofit/>
          </a:bodyPr>
          <a:lstStyle/>
          <a:p>
            <a:pPr algn="l"/>
            <a:r>
              <a:rPr lang="en-US" sz="2000" dirty="0"/>
              <a:t>Residential Type</a:t>
            </a:r>
          </a:p>
          <a:p>
            <a:pPr marL="285750" indent="-285750" algn="l">
              <a:buFont typeface="Wingdings" panose="05000000000000000000" pitchFamily="2" charset="2"/>
              <a:buChar char="Ø"/>
            </a:pPr>
            <a:r>
              <a:rPr lang="en-US" sz="2000" dirty="0"/>
              <a:t>Single Family    445016</a:t>
            </a:r>
          </a:p>
          <a:p>
            <a:pPr marL="285750" indent="-285750" algn="l">
              <a:buFont typeface="Wingdings" panose="05000000000000000000" pitchFamily="2" charset="2"/>
              <a:buChar char="Ø"/>
            </a:pPr>
            <a:r>
              <a:rPr lang="en-US" sz="2000" dirty="0"/>
              <a:t>Not define       388309</a:t>
            </a:r>
          </a:p>
          <a:p>
            <a:pPr marL="285750" indent="-285750" algn="l">
              <a:buFont typeface="Wingdings" panose="05000000000000000000" pitchFamily="2" charset="2"/>
              <a:buChar char="Ø"/>
            </a:pPr>
            <a:r>
              <a:rPr lang="en-US" sz="2000" dirty="0"/>
              <a:t>Condo            117780</a:t>
            </a:r>
          </a:p>
          <a:p>
            <a:pPr marL="285750" indent="-285750" algn="l">
              <a:buFont typeface="Wingdings" panose="05000000000000000000" pitchFamily="2" charset="2"/>
              <a:buChar char="Ø"/>
            </a:pPr>
            <a:r>
              <a:rPr lang="en-US" sz="2000" dirty="0"/>
              <a:t>Two Family        29609</a:t>
            </a:r>
          </a:p>
          <a:p>
            <a:pPr marL="285750" indent="-285750" algn="l">
              <a:buFont typeface="Wingdings" panose="05000000000000000000" pitchFamily="2" charset="2"/>
              <a:buChar char="Ø"/>
            </a:pPr>
            <a:r>
              <a:rPr lang="en-US" sz="2000" dirty="0"/>
              <a:t>Three Family      14081</a:t>
            </a:r>
          </a:p>
          <a:p>
            <a:pPr marL="285750" indent="-285750" algn="l">
              <a:buFont typeface="Wingdings" panose="05000000000000000000" pitchFamily="2" charset="2"/>
              <a:buChar char="Ø"/>
            </a:pPr>
            <a:r>
              <a:rPr lang="en-US" sz="2000" dirty="0"/>
              <a:t>Four Family        2418</a:t>
            </a:r>
            <a:endParaRPr lang="en-IN" sz="2000" dirty="0"/>
          </a:p>
        </p:txBody>
      </p:sp>
    </p:spTree>
    <p:extLst>
      <p:ext uri="{BB962C8B-B14F-4D97-AF65-F5344CB8AC3E}">
        <p14:creationId xmlns:p14="http://schemas.microsoft.com/office/powerpoint/2010/main" val="2089855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2C4C-DF9A-3C62-13E6-7539E724CF50}"/>
              </a:ext>
            </a:extLst>
          </p:cNvPr>
          <p:cNvSpPr>
            <a:spLocks noGrp="1"/>
          </p:cNvSpPr>
          <p:nvPr>
            <p:ph type="title"/>
          </p:nvPr>
        </p:nvSpPr>
        <p:spPr/>
        <p:txBody>
          <a:bodyPr>
            <a:normAutofit/>
          </a:bodyPr>
          <a:lstStyle/>
          <a:p>
            <a:r>
              <a:rPr lang="en-US" sz="4000" dirty="0"/>
              <a:t>Analysis by the month wise profit of 2020 </a:t>
            </a:r>
            <a:endParaRPr lang="en-IN" sz="4000" dirty="0"/>
          </a:p>
        </p:txBody>
      </p:sp>
      <p:sp>
        <p:nvSpPr>
          <p:cNvPr id="3" name="Content Placeholder 2">
            <a:extLst>
              <a:ext uri="{FF2B5EF4-FFF2-40B4-BE49-F238E27FC236}">
                <a16:creationId xmlns:a16="http://schemas.microsoft.com/office/drawing/2014/main" id="{9FD72776-994B-7713-1B6A-2F84EA86AF21}"/>
              </a:ext>
            </a:extLst>
          </p:cNvPr>
          <p:cNvSpPr>
            <a:spLocks noGrp="1"/>
          </p:cNvSpPr>
          <p:nvPr>
            <p:ph idx="1"/>
          </p:nvPr>
        </p:nvSpPr>
        <p:spPr>
          <a:xfrm>
            <a:off x="1361439" y="1866901"/>
            <a:ext cx="9906117" cy="3324859"/>
          </a:xfrm>
        </p:spPr>
        <p:txBody>
          <a:bodyPr numCol="2">
            <a:noAutofit/>
          </a:bodyPr>
          <a:lstStyle/>
          <a:p>
            <a:pPr marL="36900" indent="0">
              <a:buNone/>
            </a:pPr>
            <a:r>
              <a:rPr lang="en-IN" sz="2000" dirty="0"/>
              <a:t>Month Number</a:t>
            </a:r>
          </a:p>
          <a:p>
            <a:pPr marL="36900" indent="0">
              <a:buNone/>
            </a:pPr>
            <a:r>
              <a:rPr lang="en-IN" sz="2000" dirty="0"/>
              <a:t>1     4.563204e+08</a:t>
            </a:r>
          </a:p>
          <a:p>
            <a:pPr marL="36900" indent="0">
              <a:buNone/>
            </a:pPr>
            <a:r>
              <a:rPr lang="en-IN" sz="2000" dirty="0"/>
              <a:t>2     3.335736e+08</a:t>
            </a:r>
          </a:p>
          <a:p>
            <a:pPr marL="36900" indent="0">
              <a:buNone/>
            </a:pPr>
            <a:r>
              <a:rPr lang="en-IN" sz="2000" dirty="0"/>
              <a:t>3     3.056115e+08</a:t>
            </a:r>
          </a:p>
          <a:p>
            <a:pPr marL="36900" indent="0">
              <a:buNone/>
            </a:pPr>
            <a:r>
              <a:rPr lang="en-IN" sz="2000" dirty="0"/>
              <a:t>4     3.433488e+08</a:t>
            </a:r>
          </a:p>
          <a:p>
            <a:pPr marL="36900" indent="0">
              <a:buNone/>
            </a:pPr>
            <a:r>
              <a:rPr lang="en-IN" sz="2000" dirty="0"/>
              <a:t>5     2.188625e+08</a:t>
            </a:r>
          </a:p>
          <a:p>
            <a:pPr marL="36900" indent="0">
              <a:buNone/>
            </a:pPr>
            <a:r>
              <a:rPr lang="en-IN" sz="2000" dirty="0"/>
              <a:t>6     3.818423e+08</a:t>
            </a:r>
          </a:p>
          <a:p>
            <a:pPr marL="36900" indent="0">
              <a:buNone/>
            </a:pPr>
            <a:r>
              <a:rPr lang="en-IN" sz="2000" dirty="0"/>
              <a:t>7     6.933040e+08</a:t>
            </a:r>
          </a:p>
          <a:p>
            <a:pPr marL="36900" indent="0">
              <a:buNone/>
            </a:pPr>
            <a:r>
              <a:rPr lang="en-IN" sz="2000" dirty="0"/>
              <a:t>8     1.394953e+09</a:t>
            </a:r>
          </a:p>
          <a:p>
            <a:pPr marL="36900" indent="0">
              <a:buNone/>
            </a:pPr>
            <a:r>
              <a:rPr lang="en-IN" sz="2000" dirty="0"/>
              <a:t>9     8.153652e+08</a:t>
            </a:r>
          </a:p>
          <a:p>
            <a:pPr marL="36900" indent="0">
              <a:buNone/>
            </a:pPr>
            <a:r>
              <a:rPr lang="en-IN" sz="2000" dirty="0"/>
              <a:t>10    9.919490e+08</a:t>
            </a:r>
          </a:p>
          <a:p>
            <a:pPr marL="36900" indent="0">
              <a:buNone/>
            </a:pPr>
            <a:r>
              <a:rPr lang="en-IN" sz="2000" dirty="0"/>
              <a:t>11    9.553071e+08</a:t>
            </a:r>
          </a:p>
          <a:p>
            <a:pPr marL="36900" indent="0">
              <a:buNone/>
            </a:pPr>
            <a:r>
              <a:rPr lang="en-IN" sz="2000" dirty="0"/>
              <a:t>12    1.139026e+09</a:t>
            </a:r>
          </a:p>
        </p:txBody>
      </p:sp>
      <p:sp>
        <p:nvSpPr>
          <p:cNvPr id="6" name="Rectangle 5">
            <a:extLst>
              <a:ext uri="{FF2B5EF4-FFF2-40B4-BE49-F238E27FC236}">
                <a16:creationId xmlns:a16="http://schemas.microsoft.com/office/drawing/2014/main" id="{51D2556C-D8B9-F05C-3A6C-9AD9954A4812}"/>
              </a:ext>
            </a:extLst>
          </p:cNvPr>
          <p:cNvSpPr/>
          <p:nvPr/>
        </p:nvSpPr>
        <p:spPr>
          <a:xfrm>
            <a:off x="995680" y="5080000"/>
            <a:ext cx="10353762" cy="13411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300" b="0" dirty="0">
                <a:solidFill>
                  <a:schemeClr val="tx2"/>
                </a:solidFill>
                <a:effectLst/>
              </a:rPr>
              <a:t>In Year 2020 August has book maximum profit and also December has book profit has good but May has not good profit is less from other months.</a:t>
            </a:r>
          </a:p>
        </p:txBody>
      </p:sp>
    </p:spTree>
    <p:extLst>
      <p:ext uri="{BB962C8B-B14F-4D97-AF65-F5344CB8AC3E}">
        <p14:creationId xmlns:p14="http://schemas.microsoft.com/office/powerpoint/2010/main" val="195719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E9BABD-E39B-3CDC-D082-7725563D6087}"/>
              </a:ext>
            </a:extLst>
          </p:cNvPr>
          <p:cNvPicPr>
            <a:picLocks noGrp="1" noChangeAspect="1"/>
          </p:cNvPicPr>
          <p:nvPr>
            <p:ph idx="1"/>
          </p:nvPr>
        </p:nvPicPr>
        <p:blipFill>
          <a:blip r:embed="rId2"/>
          <a:stretch>
            <a:fillRect/>
          </a:stretch>
        </p:blipFill>
        <p:spPr>
          <a:xfrm>
            <a:off x="558800" y="518160"/>
            <a:ext cx="11074400" cy="5831840"/>
          </a:xfrm>
        </p:spPr>
      </p:pic>
    </p:spTree>
    <p:extLst>
      <p:ext uri="{BB962C8B-B14F-4D97-AF65-F5344CB8AC3E}">
        <p14:creationId xmlns:p14="http://schemas.microsoft.com/office/powerpoint/2010/main" val="333100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1949B1-3D88-4BCB-4082-97CFB01EC35D}"/>
              </a:ext>
            </a:extLst>
          </p:cNvPr>
          <p:cNvSpPr>
            <a:spLocks noGrp="1"/>
          </p:cNvSpPr>
          <p:nvPr>
            <p:ph type="subTitle" idx="1"/>
          </p:nvPr>
        </p:nvSpPr>
        <p:spPr>
          <a:xfrm>
            <a:off x="381001" y="546100"/>
            <a:ext cx="11366500" cy="5664199"/>
          </a:xfrm>
        </p:spPr>
        <p:txBody>
          <a:bodyPr>
            <a:noAutofit/>
          </a:bodyPr>
          <a:lstStyle/>
          <a:p>
            <a:pPr marL="342900" indent="-342900" algn="l">
              <a:lnSpc>
                <a:spcPct val="150000"/>
              </a:lnSpc>
              <a:buFont typeface="Wingdings" panose="05000000000000000000" pitchFamily="2" charset="2"/>
              <a:buChar char="Ø"/>
            </a:pPr>
            <a:r>
              <a:rPr lang="en-US" dirty="0"/>
              <a:t>Town: The town where this property is located.</a:t>
            </a:r>
          </a:p>
          <a:p>
            <a:pPr marL="342900" indent="-342900" algn="l">
              <a:lnSpc>
                <a:spcPct val="150000"/>
              </a:lnSpc>
              <a:buFont typeface="Wingdings" panose="05000000000000000000" pitchFamily="2" charset="2"/>
              <a:buChar char="Ø"/>
            </a:pPr>
            <a:r>
              <a:rPr lang="en-US" dirty="0"/>
              <a:t>Address: The property's address.</a:t>
            </a:r>
          </a:p>
          <a:p>
            <a:pPr marL="342900" indent="-342900" algn="l">
              <a:lnSpc>
                <a:spcPct val="150000"/>
              </a:lnSpc>
              <a:buFont typeface="Wingdings" panose="05000000000000000000" pitchFamily="2" charset="2"/>
              <a:buChar char="Ø"/>
            </a:pPr>
            <a:r>
              <a:rPr lang="en-US" dirty="0"/>
              <a:t>Assessed Value: How much the property is generally considered to be worth.</a:t>
            </a:r>
          </a:p>
          <a:p>
            <a:pPr marL="342900" indent="-342900" algn="l">
              <a:lnSpc>
                <a:spcPct val="150000"/>
              </a:lnSpc>
              <a:buFont typeface="Wingdings" panose="05000000000000000000" pitchFamily="2" charset="2"/>
              <a:buChar char="Ø"/>
            </a:pPr>
            <a:r>
              <a:rPr lang="en-US" dirty="0"/>
              <a:t> Sale Amount: How much the property was actually sold for.</a:t>
            </a:r>
          </a:p>
          <a:p>
            <a:pPr marL="342900" indent="-342900" algn="l">
              <a:lnSpc>
                <a:spcPct val="150000"/>
              </a:lnSpc>
              <a:buFont typeface="Wingdings" panose="05000000000000000000" pitchFamily="2" charset="2"/>
              <a:buChar char="Ø"/>
            </a:pPr>
            <a:r>
              <a:rPr lang="en-US" dirty="0"/>
              <a:t> Sales Ratio: The ratio measures how close the selling price of the property is to it's assessed value.</a:t>
            </a:r>
          </a:p>
          <a:p>
            <a:pPr marL="342900" indent="-342900" algn="l">
              <a:lnSpc>
                <a:spcPct val="150000"/>
              </a:lnSpc>
              <a:buFont typeface="Wingdings" panose="05000000000000000000" pitchFamily="2" charset="2"/>
              <a:buChar char="Ø"/>
            </a:pPr>
            <a:r>
              <a:rPr lang="en-US" dirty="0"/>
              <a:t> Property Type: What kind of property it is.</a:t>
            </a:r>
          </a:p>
          <a:p>
            <a:pPr marL="342900" indent="-342900" algn="l">
              <a:lnSpc>
                <a:spcPct val="150000"/>
              </a:lnSpc>
              <a:buFont typeface="Wingdings" panose="05000000000000000000" pitchFamily="2" charset="2"/>
              <a:buChar char="Ø"/>
            </a:pPr>
            <a:r>
              <a:rPr lang="en-US" dirty="0"/>
              <a:t>-Residential Type: If it is a residential property, what type is it.</a:t>
            </a:r>
          </a:p>
          <a:p>
            <a:pPr marL="342900" indent="-342900" algn="l">
              <a:lnSpc>
                <a:spcPct val="150000"/>
              </a:lnSpc>
              <a:buFont typeface="Wingdings" panose="05000000000000000000" pitchFamily="2" charset="2"/>
              <a:buChar char="Ø"/>
            </a:pPr>
            <a:r>
              <a:rPr lang="en-US" dirty="0"/>
              <a:t> Years until sold: Number of years before the property was finally sold</a:t>
            </a:r>
            <a:endParaRPr lang="en-IN" dirty="0"/>
          </a:p>
        </p:txBody>
      </p:sp>
    </p:spTree>
    <p:extLst>
      <p:ext uri="{BB962C8B-B14F-4D97-AF65-F5344CB8AC3E}">
        <p14:creationId xmlns:p14="http://schemas.microsoft.com/office/powerpoint/2010/main" val="7889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DDD-6E21-7AAA-0C31-4AB3BC07EF52}"/>
              </a:ext>
            </a:extLst>
          </p:cNvPr>
          <p:cNvSpPr>
            <a:spLocks noGrp="1"/>
          </p:cNvSpPr>
          <p:nvPr>
            <p:ph type="title"/>
          </p:nvPr>
        </p:nvSpPr>
        <p:spPr/>
        <p:txBody>
          <a:bodyPr>
            <a:normAutofit/>
          </a:bodyPr>
          <a:lstStyle/>
          <a:p>
            <a:r>
              <a:rPr lang="en-US" sz="4000" dirty="0">
                <a:effectLst/>
              </a:rPr>
              <a:t>Analysis Average assessed value of properties from year to year </a:t>
            </a:r>
            <a:endParaRPr lang="en-IN" sz="4000" dirty="0">
              <a:effectLst/>
            </a:endParaRPr>
          </a:p>
        </p:txBody>
      </p:sp>
      <p:sp>
        <p:nvSpPr>
          <p:cNvPr id="3" name="Content Placeholder 2">
            <a:extLst>
              <a:ext uri="{FF2B5EF4-FFF2-40B4-BE49-F238E27FC236}">
                <a16:creationId xmlns:a16="http://schemas.microsoft.com/office/drawing/2014/main" id="{4553C973-10FC-EEA3-C426-D7F4FD79FD7A}"/>
              </a:ext>
            </a:extLst>
          </p:cNvPr>
          <p:cNvSpPr>
            <a:spLocks noGrp="1"/>
          </p:cNvSpPr>
          <p:nvPr>
            <p:ph idx="1"/>
          </p:nvPr>
        </p:nvSpPr>
        <p:spPr>
          <a:xfrm>
            <a:off x="1600200" y="2076450"/>
            <a:ext cx="11120120" cy="4002617"/>
          </a:xfrm>
        </p:spPr>
        <p:txBody>
          <a:bodyPr numCol="2">
            <a:noAutofit/>
          </a:bodyPr>
          <a:lstStyle/>
          <a:p>
            <a:pPr>
              <a:buFont typeface="Wingdings" panose="05000000000000000000" pitchFamily="2" charset="2"/>
              <a:buChar char="Ø"/>
            </a:pPr>
            <a:r>
              <a:rPr lang="en-IN" sz="1800" b="1" dirty="0">
                <a:effectLst/>
              </a:rPr>
              <a:t>1999     46690.00</a:t>
            </a:r>
          </a:p>
          <a:p>
            <a:pPr>
              <a:buFont typeface="Wingdings" panose="05000000000000000000" pitchFamily="2" charset="2"/>
              <a:buChar char="Ø"/>
            </a:pPr>
            <a:r>
              <a:rPr lang="en-IN" sz="1800" b="1" dirty="0">
                <a:effectLst/>
              </a:rPr>
              <a:t>2001    135491.72</a:t>
            </a:r>
          </a:p>
          <a:p>
            <a:pPr>
              <a:buFont typeface="Wingdings" panose="05000000000000000000" pitchFamily="2" charset="2"/>
              <a:buChar char="Ø"/>
            </a:pPr>
            <a:r>
              <a:rPr lang="en-IN" sz="1800" b="1" dirty="0">
                <a:effectLst/>
              </a:rPr>
              <a:t>2002    149383.32</a:t>
            </a:r>
          </a:p>
          <a:p>
            <a:pPr>
              <a:buFont typeface="Wingdings" panose="05000000000000000000" pitchFamily="2" charset="2"/>
              <a:buChar char="Ø"/>
            </a:pPr>
            <a:r>
              <a:rPr lang="en-IN" sz="1800" b="1" dirty="0">
                <a:effectLst/>
              </a:rPr>
              <a:t>2003    179513.11</a:t>
            </a:r>
          </a:p>
          <a:p>
            <a:pPr>
              <a:buFont typeface="Wingdings" panose="05000000000000000000" pitchFamily="2" charset="2"/>
              <a:buChar char="Ø"/>
            </a:pPr>
            <a:r>
              <a:rPr lang="en-IN" sz="1800" b="1" dirty="0">
                <a:effectLst/>
              </a:rPr>
              <a:t>2004    195650.60</a:t>
            </a:r>
          </a:p>
          <a:p>
            <a:pPr>
              <a:buFont typeface="Wingdings" panose="05000000000000000000" pitchFamily="2" charset="2"/>
              <a:buChar char="Ø"/>
            </a:pPr>
            <a:r>
              <a:rPr lang="en-IN" sz="1800" b="1" dirty="0">
                <a:effectLst/>
              </a:rPr>
              <a:t>2005    209550.69</a:t>
            </a:r>
          </a:p>
          <a:p>
            <a:pPr>
              <a:buFont typeface="Wingdings" panose="05000000000000000000" pitchFamily="2" charset="2"/>
              <a:buChar char="Ø"/>
            </a:pPr>
            <a:r>
              <a:rPr lang="en-IN" sz="1800" b="1" dirty="0">
                <a:effectLst/>
              </a:rPr>
              <a:t>2006    220200.79</a:t>
            </a:r>
          </a:p>
          <a:p>
            <a:pPr>
              <a:buFont typeface="Wingdings" panose="05000000000000000000" pitchFamily="2" charset="2"/>
              <a:buChar char="Ø"/>
            </a:pPr>
            <a:r>
              <a:rPr lang="en-IN" sz="1800" b="1" dirty="0">
                <a:effectLst/>
              </a:rPr>
              <a:t>2007    347280.94</a:t>
            </a:r>
          </a:p>
          <a:p>
            <a:pPr>
              <a:buFont typeface="Wingdings" panose="05000000000000000000" pitchFamily="2" charset="2"/>
              <a:buChar char="Ø"/>
            </a:pPr>
            <a:r>
              <a:rPr lang="en-IN" sz="1800" b="1" dirty="0">
                <a:effectLst/>
              </a:rPr>
              <a:t>2008    325780.33</a:t>
            </a:r>
          </a:p>
          <a:p>
            <a:pPr>
              <a:buFont typeface="Wingdings" panose="05000000000000000000" pitchFamily="2" charset="2"/>
              <a:buChar char="Ø"/>
            </a:pPr>
            <a:r>
              <a:rPr lang="en-IN" sz="1800" b="1" dirty="0">
                <a:effectLst/>
              </a:rPr>
              <a:t>2009    294441.47</a:t>
            </a:r>
          </a:p>
          <a:p>
            <a:pPr>
              <a:buFont typeface="Wingdings" panose="05000000000000000000" pitchFamily="2" charset="2"/>
              <a:buChar char="Ø"/>
            </a:pPr>
            <a:r>
              <a:rPr lang="en-IN" sz="1800" b="1" dirty="0">
                <a:effectLst/>
              </a:rPr>
              <a:t>2010    342126.09</a:t>
            </a:r>
          </a:p>
          <a:p>
            <a:pPr>
              <a:buFont typeface="Wingdings" panose="05000000000000000000" pitchFamily="2" charset="2"/>
              <a:buChar char="Ø"/>
            </a:pPr>
            <a:r>
              <a:rPr lang="en-IN" sz="1800" b="1" dirty="0">
                <a:effectLst/>
              </a:rPr>
              <a:t>2011    330744.58</a:t>
            </a:r>
          </a:p>
          <a:p>
            <a:pPr>
              <a:buFont typeface="Wingdings" panose="05000000000000000000" pitchFamily="2" charset="2"/>
              <a:buChar char="Ø"/>
            </a:pPr>
            <a:r>
              <a:rPr lang="en-IN" sz="1800" b="1" dirty="0">
                <a:effectLst/>
              </a:rPr>
              <a:t>2012    402422.96</a:t>
            </a:r>
          </a:p>
          <a:p>
            <a:pPr>
              <a:buFont typeface="Wingdings" panose="05000000000000000000" pitchFamily="2" charset="2"/>
              <a:buChar char="Ø"/>
            </a:pPr>
            <a:r>
              <a:rPr lang="en-IN" sz="1800" b="1" dirty="0">
                <a:effectLst/>
              </a:rPr>
              <a:t>2013    354065.15</a:t>
            </a:r>
          </a:p>
          <a:p>
            <a:pPr>
              <a:buFont typeface="Wingdings" panose="05000000000000000000" pitchFamily="2" charset="2"/>
              <a:buChar char="Ø"/>
            </a:pPr>
            <a:r>
              <a:rPr lang="en-IN" sz="1800" b="1" dirty="0">
                <a:effectLst/>
              </a:rPr>
              <a:t>2014    322815.66</a:t>
            </a:r>
          </a:p>
          <a:p>
            <a:pPr>
              <a:buFont typeface="Wingdings" panose="05000000000000000000" pitchFamily="2" charset="2"/>
              <a:buChar char="Ø"/>
            </a:pPr>
            <a:r>
              <a:rPr lang="en-IN" sz="1800" b="1" dirty="0">
                <a:effectLst/>
              </a:rPr>
              <a:t>2015    306143.95</a:t>
            </a:r>
          </a:p>
          <a:p>
            <a:pPr>
              <a:buFont typeface="Wingdings" panose="05000000000000000000" pitchFamily="2" charset="2"/>
              <a:buChar char="Ø"/>
            </a:pPr>
            <a:r>
              <a:rPr lang="en-IN" sz="1800" b="1" dirty="0">
                <a:effectLst/>
              </a:rPr>
              <a:t>2016    307743.61</a:t>
            </a:r>
          </a:p>
          <a:p>
            <a:pPr>
              <a:buFont typeface="Wingdings" panose="05000000000000000000" pitchFamily="2" charset="2"/>
              <a:buChar char="Ø"/>
            </a:pPr>
            <a:r>
              <a:rPr lang="en-IN" sz="1800" b="1" dirty="0">
                <a:effectLst/>
              </a:rPr>
              <a:t>2017    319719.33</a:t>
            </a:r>
          </a:p>
          <a:p>
            <a:pPr>
              <a:buFont typeface="Wingdings" panose="05000000000000000000" pitchFamily="2" charset="2"/>
              <a:buChar char="Ø"/>
            </a:pPr>
            <a:r>
              <a:rPr lang="en-IN" sz="1800" b="1" dirty="0">
                <a:effectLst/>
              </a:rPr>
              <a:t>2018    323137.14</a:t>
            </a:r>
          </a:p>
          <a:p>
            <a:pPr>
              <a:buFont typeface="Wingdings" panose="05000000000000000000" pitchFamily="2" charset="2"/>
              <a:buChar char="Ø"/>
            </a:pPr>
            <a:r>
              <a:rPr lang="en-IN" sz="1800" b="1" dirty="0">
                <a:effectLst/>
              </a:rPr>
              <a:t>2019    306572.08</a:t>
            </a:r>
          </a:p>
          <a:p>
            <a:pPr>
              <a:buFont typeface="Wingdings" panose="05000000000000000000" pitchFamily="2" charset="2"/>
              <a:buChar char="Ø"/>
            </a:pPr>
            <a:r>
              <a:rPr lang="en-IN" sz="1800" b="1" dirty="0">
                <a:effectLst/>
              </a:rPr>
              <a:t>2020    306832.13</a:t>
            </a:r>
          </a:p>
          <a:p>
            <a:pPr>
              <a:buFont typeface="Wingdings" panose="05000000000000000000" pitchFamily="2" charset="2"/>
              <a:buChar char="Ø"/>
            </a:pPr>
            <a:r>
              <a:rPr lang="en-IN" sz="1800" b="1" dirty="0">
                <a:effectLst/>
              </a:rPr>
              <a:t>2021    332648.44</a:t>
            </a:r>
          </a:p>
        </p:txBody>
      </p:sp>
    </p:spTree>
    <p:extLst>
      <p:ext uri="{BB962C8B-B14F-4D97-AF65-F5344CB8AC3E}">
        <p14:creationId xmlns:p14="http://schemas.microsoft.com/office/powerpoint/2010/main" val="3029117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BEC8-7A28-BD47-02F5-F4F8D35F5E5C}"/>
              </a:ext>
            </a:extLst>
          </p:cNvPr>
          <p:cNvSpPr>
            <a:spLocks noGrp="1"/>
          </p:cNvSpPr>
          <p:nvPr>
            <p:ph type="title"/>
          </p:nvPr>
        </p:nvSpPr>
        <p:spPr>
          <a:xfrm>
            <a:off x="913795" y="325120"/>
            <a:ext cx="10353762" cy="741681"/>
          </a:xfrm>
        </p:spPr>
        <p:txBody>
          <a:bodyPr>
            <a:normAutofit/>
          </a:bodyPr>
          <a:lstStyle/>
          <a:p>
            <a:pPr algn="l"/>
            <a:r>
              <a:rPr lang="en-US" sz="2300" dirty="0">
                <a:latin typeface="+mn-lt"/>
              </a:rPr>
              <a:t>The average value of 2012 is greater among the all year and the year 1999 is less average value in all year .</a:t>
            </a:r>
            <a:endParaRPr lang="en-IN" sz="2300" dirty="0">
              <a:latin typeface="+mn-lt"/>
            </a:endParaRPr>
          </a:p>
        </p:txBody>
      </p:sp>
      <p:pic>
        <p:nvPicPr>
          <p:cNvPr id="5" name="Content Placeholder 4">
            <a:extLst>
              <a:ext uri="{FF2B5EF4-FFF2-40B4-BE49-F238E27FC236}">
                <a16:creationId xmlns:a16="http://schemas.microsoft.com/office/drawing/2014/main" id="{203D7CA3-E132-CCFA-4A5B-25AE5B7492BD}"/>
              </a:ext>
            </a:extLst>
          </p:cNvPr>
          <p:cNvPicPr>
            <a:picLocks noGrp="1" noChangeAspect="1"/>
          </p:cNvPicPr>
          <p:nvPr>
            <p:ph idx="1"/>
          </p:nvPr>
        </p:nvPicPr>
        <p:blipFill>
          <a:blip r:embed="rId2"/>
          <a:stretch>
            <a:fillRect/>
          </a:stretch>
        </p:blipFill>
        <p:spPr>
          <a:xfrm>
            <a:off x="913795" y="1188720"/>
            <a:ext cx="10353762" cy="4968240"/>
          </a:xfrm>
        </p:spPr>
      </p:pic>
    </p:spTree>
    <p:extLst>
      <p:ext uri="{BB962C8B-B14F-4D97-AF65-F5344CB8AC3E}">
        <p14:creationId xmlns:p14="http://schemas.microsoft.com/office/powerpoint/2010/main" val="3058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D1FD-65E1-17C5-40E9-833802C0703F}"/>
              </a:ext>
            </a:extLst>
          </p:cNvPr>
          <p:cNvSpPr>
            <a:spLocks noGrp="1"/>
          </p:cNvSpPr>
          <p:nvPr>
            <p:ph type="title"/>
          </p:nvPr>
        </p:nvSpPr>
        <p:spPr/>
        <p:txBody>
          <a:bodyPr>
            <a:normAutofit/>
          </a:bodyPr>
          <a:lstStyle/>
          <a:p>
            <a:r>
              <a:rPr lang="en-US" sz="4000" dirty="0">
                <a:effectLst/>
              </a:rPr>
              <a:t>Analysis the average sale amount of properties from year to year</a:t>
            </a:r>
            <a:endParaRPr lang="en-IN" sz="4000" dirty="0">
              <a:effectLst/>
            </a:endParaRPr>
          </a:p>
        </p:txBody>
      </p:sp>
      <p:sp>
        <p:nvSpPr>
          <p:cNvPr id="3" name="Content Placeholder 2">
            <a:extLst>
              <a:ext uri="{FF2B5EF4-FFF2-40B4-BE49-F238E27FC236}">
                <a16:creationId xmlns:a16="http://schemas.microsoft.com/office/drawing/2014/main" id="{3516DF12-49B9-81AB-748F-05A7D534CF71}"/>
              </a:ext>
            </a:extLst>
          </p:cNvPr>
          <p:cNvSpPr>
            <a:spLocks noGrp="1"/>
          </p:cNvSpPr>
          <p:nvPr>
            <p:ph idx="1"/>
          </p:nvPr>
        </p:nvSpPr>
        <p:spPr>
          <a:xfrm>
            <a:off x="1656080" y="2076450"/>
            <a:ext cx="11318240" cy="3714749"/>
          </a:xfrm>
        </p:spPr>
        <p:txBody>
          <a:bodyPr numCol="2">
            <a:noAutofit/>
          </a:bodyPr>
          <a:lstStyle/>
          <a:p>
            <a:pPr>
              <a:buFont typeface="Wingdings" panose="05000000000000000000" pitchFamily="2" charset="2"/>
              <a:buChar char="Ø"/>
            </a:pPr>
            <a:r>
              <a:rPr lang="en-IN" sz="1800" dirty="0"/>
              <a:t>1999     95000.00</a:t>
            </a:r>
          </a:p>
          <a:p>
            <a:pPr>
              <a:buFont typeface="Wingdings" panose="05000000000000000000" pitchFamily="2" charset="2"/>
              <a:buChar char="Ø"/>
            </a:pPr>
            <a:r>
              <a:rPr lang="en-IN" sz="1800" dirty="0"/>
              <a:t>2001    222403.15</a:t>
            </a:r>
          </a:p>
          <a:p>
            <a:pPr>
              <a:buFont typeface="Wingdings" panose="05000000000000000000" pitchFamily="2" charset="2"/>
              <a:buChar char="Ø"/>
            </a:pPr>
            <a:r>
              <a:rPr lang="en-IN" sz="1800" dirty="0"/>
              <a:t>2002    259165.45</a:t>
            </a:r>
          </a:p>
          <a:p>
            <a:pPr>
              <a:buFont typeface="Wingdings" panose="05000000000000000000" pitchFamily="2" charset="2"/>
              <a:buChar char="Ø"/>
            </a:pPr>
            <a:r>
              <a:rPr lang="en-IN" sz="1800" dirty="0"/>
              <a:t>2003    305480.17</a:t>
            </a:r>
          </a:p>
          <a:p>
            <a:pPr>
              <a:buFont typeface="Wingdings" panose="05000000000000000000" pitchFamily="2" charset="2"/>
              <a:buChar char="Ø"/>
            </a:pPr>
            <a:r>
              <a:rPr lang="en-IN" sz="1800" dirty="0"/>
              <a:t>2004    340289.28</a:t>
            </a:r>
          </a:p>
          <a:p>
            <a:pPr>
              <a:buFont typeface="Wingdings" panose="05000000000000000000" pitchFamily="2" charset="2"/>
              <a:buChar char="Ø"/>
            </a:pPr>
            <a:r>
              <a:rPr lang="en-IN" sz="1800" dirty="0"/>
              <a:t>2005    379726.61</a:t>
            </a:r>
          </a:p>
          <a:p>
            <a:pPr>
              <a:buFont typeface="Wingdings" panose="05000000000000000000" pitchFamily="2" charset="2"/>
              <a:buChar char="Ø"/>
            </a:pPr>
            <a:r>
              <a:rPr lang="en-IN" sz="1800" dirty="0"/>
              <a:t>2006    377261.42</a:t>
            </a:r>
          </a:p>
          <a:p>
            <a:pPr>
              <a:buFont typeface="Wingdings" panose="05000000000000000000" pitchFamily="2" charset="2"/>
              <a:buChar char="Ø"/>
            </a:pPr>
            <a:r>
              <a:rPr lang="en-IN" sz="1800" dirty="0"/>
              <a:t>2007    481645.91</a:t>
            </a:r>
          </a:p>
          <a:p>
            <a:pPr>
              <a:buFont typeface="Wingdings" panose="05000000000000000000" pitchFamily="2" charset="2"/>
              <a:buChar char="Ø"/>
            </a:pPr>
            <a:r>
              <a:rPr lang="en-IN" sz="1800" dirty="0"/>
              <a:t>2008    412965.58</a:t>
            </a:r>
          </a:p>
          <a:p>
            <a:pPr>
              <a:buFont typeface="Wingdings" panose="05000000000000000000" pitchFamily="2" charset="2"/>
              <a:buChar char="Ø"/>
            </a:pPr>
            <a:r>
              <a:rPr lang="en-IN" sz="1800" dirty="0"/>
              <a:t>2009    324367.22</a:t>
            </a:r>
          </a:p>
          <a:p>
            <a:pPr>
              <a:buFont typeface="Wingdings" panose="05000000000000000000" pitchFamily="2" charset="2"/>
              <a:buChar char="Ø"/>
            </a:pPr>
            <a:r>
              <a:rPr lang="en-IN" sz="1800" dirty="0"/>
              <a:t>2010    353688.21</a:t>
            </a:r>
          </a:p>
          <a:p>
            <a:pPr>
              <a:buFont typeface="Wingdings" panose="05000000000000000000" pitchFamily="2" charset="2"/>
              <a:buChar char="Ø"/>
            </a:pPr>
            <a:r>
              <a:rPr lang="en-IN" sz="1800" dirty="0"/>
              <a:t>2011    344237.60</a:t>
            </a:r>
          </a:p>
          <a:p>
            <a:pPr>
              <a:buFont typeface="Wingdings" panose="05000000000000000000" pitchFamily="2" charset="2"/>
              <a:buChar char="Ø"/>
            </a:pPr>
            <a:r>
              <a:rPr lang="en-IN" sz="1800" dirty="0"/>
              <a:t>2012    399134.95</a:t>
            </a:r>
          </a:p>
          <a:p>
            <a:pPr>
              <a:buFont typeface="Wingdings" panose="05000000000000000000" pitchFamily="2" charset="2"/>
              <a:buChar char="Ø"/>
            </a:pPr>
            <a:r>
              <a:rPr lang="en-IN" sz="1800" dirty="0"/>
              <a:t>2013    410035.31</a:t>
            </a:r>
          </a:p>
          <a:p>
            <a:pPr>
              <a:buFont typeface="Wingdings" panose="05000000000000000000" pitchFamily="2" charset="2"/>
              <a:buChar char="Ø"/>
            </a:pPr>
            <a:r>
              <a:rPr lang="en-IN" sz="1800" dirty="0"/>
              <a:t>2014    395638.27</a:t>
            </a:r>
          </a:p>
          <a:p>
            <a:pPr>
              <a:buFont typeface="Wingdings" panose="05000000000000000000" pitchFamily="2" charset="2"/>
              <a:buChar char="Ø"/>
            </a:pPr>
            <a:r>
              <a:rPr lang="en-IN" sz="1800" dirty="0"/>
              <a:t>2015    391299.65</a:t>
            </a:r>
          </a:p>
          <a:p>
            <a:pPr>
              <a:buFont typeface="Wingdings" panose="05000000000000000000" pitchFamily="2" charset="2"/>
              <a:buChar char="Ø"/>
            </a:pPr>
            <a:r>
              <a:rPr lang="en-IN" sz="1800" dirty="0"/>
              <a:t>2016    477925.68</a:t>
            </a:r>
          </a:p>
          <a:p>
            <a:pPr>
              <a:buFont typeface="Wingdings" panose="05000000000000000000" pitchFamily="2" charset="2"/>
              <a:buChar char="Ø"/>
            </a:pPr>
            <a:r>
              <a:rPr lang="en-IN" sz="1800" dirty="0"/>
              <a:t>2017    390788.82</a:t>
            </a:r>
          </a:p>
          <a:p>
            <a:pPr>
              <a:buFont typeface="Wingdings" panose="05000000000000000000" pitchFamily="2" charset="2"/>
              <a:buChar char="Ø"/>
            </a:pPr>
            <a:r>
              <a:rPr lang="en-IN" sz="1800" dirty="0"/>
              <a:t>2018    391118.94</a:t>
            </a:r>
          </a:p>
          <a:p>
            <a:pPr>
              <a:buFont typeface="Wingdings" panose="05000000000000000000" pitchFamily="2" charset="2"/>
              <a:buChar char="Ø"/>
            </a:pPr>
            <a:r>
              <a:rPr lang="en-IN" sz="1800" dirty="0"/>
              <a:t>2019    396059.71</a:t>
            </a:r>
          </a:p>
          <a:p>
            <a:pPr>
              <a:buFont typeface="Wingdings" panose="05000000000000000000" pitchFamily="2" charset="2"/>
              <a:buChar char="Ø"/>
            </a:pPr>
            <a:r>
              <a:rPr lang="en-IN" sz="1800" dirty="0"/>
              <a:t>2020    435233.68</a:t>
            </a:r>
          </a:p>
          <a:p>
            <a:pPr>
              <a:buFont typeface="Wingdings" panose="05000000000000000000" pitchFamily="2" charset="2"/>
              <a:buChar char="Ø"/>
            </a:pPr>
            <a:r>
              <a:rPr lang="en-IN" sz="1800" dirty="0"/>
              <a:t>2021    656046.40</a:t>
            </a:r>
          </a:p>
        </p:txBody>
      </p:sp>
    </p:spTree>
    <p:extLst>
      <p:ext uri="{BB962C8B-B14F-4D97-AF65-F5344CB8AC3E}">
        <p14:creationId xmlns:p14="http://schemas.microsoft.com/office/powerpoint/2010/main" val="10727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544F-59E5-C337-9690-677F64DFE769}"/>
              </a:ext>
            </a:extLst>
          </p:cNvPr>
          <p:cNvSpPr>
            <a:spLocks noGrp="1"/>
          </p:cNvSpPr>
          <p:nvPr>
            <p:ph type="title"/>
          </p:nvPr>
        </p:nvSpPr>
        <p:spPr>
          <a:xfrm>
            <a:off x="913795" y="341745"/>
            <a:ext cx="10353762" cy="646545"/>
          </a:xfrm>
        </p:spPr>
        <p:txBody>
          <a:bodyPr>
            <a:noAutofit/>
          </a:bodyPr>
          <a:lstStyle/>
          <a:p>
            <a:pPr algn="l"/>
            <a:r>
              <a:rPr lang="en-US" sz="2300" dirty="0"/>
              <a:t>The 2021 year is greatest average from all year also 2007 is 2nd highest average and 1999 is less sales average .</a:t>
            </a:r>
            <a:endParaRPr lang="en-IN" sz="2300" dirty="0"/>
          </a:p>
        </p:txBody>
      </p:sp>
      <p:pic>
        <p:nvPicPr>
          <p:cNvPr id="5" name="Content Placeholder 4">
            <a:extLst>
              <a:ext uri="{FF2B5EF4-FFF2-40B4-BE49-F238E27FC236}">
                <a16:creationId xmlns:a16="http://schemas.microsoft.com/office/drawing/2014/main" id="{1CF1F94A-0D33-F1EB-BE70-A139C06610CF}"/>
              </a:ext>
            </a:extLst>
          </p:cNvPr>
          <p:cNvPicPr>
            <a:picLocks noGrp="1" noChangeAspect="1"/>
          </p:cNvPicPr>
          <p:nvPr>
            <p:ph idx="1"/>
          </p:nvPr>
        </p:nvPicPr>
        <p:blipFill>
          <a:blip r:embed="rId2"/>
          <a:stretch>
            <a:fillRect/>
          </a:stretch>
        </p:blipFill>
        <p:spPr>
          <a:xfrm>
            <a:off x="757382" y="1127759"/>
            <a:ext cx="10936778" cy="5388496"/>
          </a:xfrm>
        </p:spPr>
      </p:pic>
    </p:spTree>
    <p:extLst>
      <p:ext uri="{BB962C8B-B14F-4D97-AF65-F5344CB8AC3E}">
        <p14:creationId xmlns:p14="http://schemas.microsoft.com/office/powerpoint/2010/main" val="310712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AF9E-C161-988C-3EC4-0C73EC957FF5}"/>
              </a:ext>
            </a:extLst>
          </p:cNvPr>
          <p:cNvSpPr>
            <a:spLocks noGrp="1"/>
          </p:cNvSpPr>
          <p:nvPr>
            <p:ph type="title"/>
          </p:nvPr>
        </p:nvSpPr>
        <p:spPr/>
        <p:txBody>
          <a:bodyPr>
            <a:normAutofit/>
          </a:bodyPr>
          <a:lstStyle/>
          <a:p>
            <a:r>
              <a:rPr lang="en-US" sz="4000" dirty="0"/>
              <a:t>Analysis average sales ratio of properties from year to year </a:t>
            </a:r>
            <a:endParaRPr lang="en-IN" sz="4000" dirty="0"/>
          </a:p>
        </p:txBody>
      </p:sp>
      <p:sp>
        <p:nvSpPr>
          <p:cNvPr id="3" name="Content Placeholder 2">
            <a:extLst>
              <a:ext uri="{FF2B5EF4-FFF2-40B4-BE49-F238E27FC236}">
                <a16:creationId xmlns:a16="http://schemas.microsoft.com/office/drawing/2014/main" id="{BA02E1C2-8915-1D77-2330-E05707755A45}"/>
              </a:ext>
            </a:extLst>
          </p:cNvPr>
          <p:cNvSpPr>
            <a:spLocks noGrp="1"/>
          </p:cNvSpPr>
          <p:nvPr>
            <p:ph idx="1"/>
          </p:nvPr>
        </p:nvSpPr>
        <p:spPr>
          <a:xfrm>
            <a:off x="1798320" y="1866900"/>
            <a:ext cx="11724640" cy="4866409"/>
          </a:xfrm>
        </p:spPr>
        <p:txBody>
          <a:bodyPr numCol="2">
            <a:noAutofit/>
          </a:bodyPr>
          <a:lstStyle/>
          <a:p>
            <a:pPr marL="36900" indent="0">
              <a:buNone/>
            </a:pPr>
            <a:r>
              <a:rPr lang="en-IN" sz="1800" dirty="0"/>
              <a:t>1999     0.49</a:t>
            </a:r>
          </a:p>
          <a:p>
            <a:pPr marL="36900" indent="0">
              <a:buNone/>
            </a:pPr>
            <a:r>
              <a:rPr lang="en-IN" sz="1800" dirty="0"/>
              <a:t>2001     8.39</a:t>
            </a:r>
          </a:p>
          <a:p>
            <a:pPr marL="36900" indent="0">
              <a:buNone/>
            </a:pPr>
            <a:r>
              <a:rPr lang="en-IN" sz="1800" dirty="0"/>
              <a:t>2002     4.55</a:t>
            </a:r>
          </a:p>
          <a:p>
            <a:pPr marL="36900" indent="0">
              <a:buNone/>
            </a:pPr>
            <a:r>
              <a:rPr lang="en-IN" sz="1800" dirty="0"/>
              <a:t>2003     1.28</a:t>
            </a:r>
          </a:p>
          <a:p>
            <a:pPr marL="36900" indent="0">
              <a:buNone/>
            </a:pPr>
            <a:r>
              <a:rPr lang="en-IN" sz="1800" dirty="0"/>
              <a:t>2004    13.12</a:t>
            </a:r>
          </a:p>
          <a:p>
            <a:pPr marL="36900" indent="0">
              <a:buNone/>
            </a:pPr>
            <a:r>
              <a:rPr lang="en-IN" sz="1800" dirty="0"/>
              <a:t>2005     2.01</a:t>
            </a:r>
          </a:p>
          <a:p>
            <a:pPr marL="36900" indent="0">
              <a:buNone/>
            </a:pPr>
            <a:r>
              <a:rPr lang="en-IN" sz="1800" dirty="0"/>
              <a:t>2006    83.10</a:t>
            </a:r>
          </a:p>
          <a:p>
            <a:pPr marL="36900" indent="0">
              <a:buNone/>
            </a:pPr>
            <a:r>
              <a:rPr lang="en-IN" sz="1800" dirty="0"/>
              <a:t>2007    53.36</a:t>
            </a:r>
          </a:p>
          <a:p>
            <a:pPr marL="36900" indent="0">
              <a:buNone/>
            </a:pPr>
            <a:r>
              <a:rPr lang="en-IN" sz="1800" dirty="0"/>
              <a:t>2008     1.89</a:t>
            </a:r>
          </a:p>
          <a:p>
            <a:pPr marL="36900" indent="0">
              <a:buNone/>
            </a:pPr>
            <a:r>
              <a:rPr lang="en-IN" sz="1800" dirty="0"/>
              <a:t>2009     1.79</a:t>
            </a:r>
          </a:p>
          <a:p>
            <a:pPr marL="36900" indent="0">
              <a:buNone/>
            </a:pPr>
            <a:r>
              <a:rPr lang="en-IN" sz="1800" dirty="0"/>
              <a:t>2010     2.32</a:t>
            </a:r>
          </a:p>
          <a:p>
            <a:pPr marL="36900" indent="0">
              <a:buNone/>
            </a:pPr>
            <a:r>
              <a:rPr lang="en-IN" sz="1800" dirty="0"/>
              <a:t>2011     2.62</a:t>
            </a:r>
          </a:p>
          <a:p>
            <a:pPr marL="36900" indent="0">
              <a:buNone/>
            </a:pPr>
            <a:r>
              <a:rPr lang="en-IN" sz="1800" dirty="0"/>
              <a:t>2012     2.61</a:t>
            </a:r>
          </a:p>
          <a:p>
            <a:pPr marL="36900" indent="0">
              <a:buNone/>
            </a:pPr>
            <a:r>
              <a:rPr lang="en-IN" sz="1800" dirty="0"/>
              <a:t>2013     2.07</a:t>
            </a:r>
          </a:p>
          <a:p>
            <a:pPr marL="36900" indent="0">
              <a:buNone/>
            </a:pPr>
            <a:r>
              <a:rPr lang="en-IN" sz="1800" dirty="0"/>
              <a:t>2014     2.18</a:t>
            </a:r>
          </a:p>
          <a:p>
            <a:pPr marL="36900" indent="0">
              <a:buNone/>
            </a:pPr>
            <a:r>
              <a:rPr lang="en-IN" sz="1800" dirty="0"/>
              <a:t>2015     1.88</a:t>
            </a:r>
          </a:p>
          <a:p>
            <a:pPr marL="36900" indent="0">
              <a:buNone/>
            </a:pPr>
            <a:r>
              <a:rPr lang="en-IN" sz="1800" dirty="0"/>
              <a:t>2016     3.75</a:t>
            </a:r>
          </a:p>
          <a:p>
            <a:pPr marL="36900" indent="0">
              <a:buNone/>
            </a:pPr>
            <a:r>
              <a:rPr lang="en-IN" sz="1800" dirty="0"/>
              <a:t>2017     1.87</a:t>
            </a:r>
          </a:p>
          <a:p>
            <a:pPr marL="36900" indent="0">
              <a:buNone/>
            </a:pPr>
            <a:r>
              <a:rPr lang="en-IN" sz="1800" dirty="0"/>
              <a:t>2018    10.31</a:t>
            </a:r>
          </a:p>
          <a:p>
            <a:pPr marL="36900" indent="0">
              <a:buNone/>
            </a:pPr>
            <a:r>
              <a:rPr lang="en-IN" sz="1800" dirty="0"/>
              <a:t>2019     1.68</a:t>
            </a:r>
          </a:p>
          <a:p>
            <a:pPr marL="36900" indent="0">
              <a:buNone/>
            </a:pPr>
            <a:r>
              <a:rPr lang="en-IN" sz="1800" dirty="0"/>
              <a:t>2020     0.99</a:t>
            </a:r>
          </a:p>
          <a:p>
            <a:pPr marL="36900" indent="0">
              <a:buNone/>
            </a:pPr>
            <a:r>
              <a:rPr lang="en-IN" sz="1800" dirty="0"/>
              <a:t>2021     0.85</a:t>
            </a:r>
          </a:p>
        </p:txBody>
      </p:sp>
    </p:spTree>
    <p:extLst>
      <p:ext uri="{BB962C8B-B14F-4D97-AF65-F5344CB8AC3E}">
        <p14:creationId xmlns:p14="http://schemas.microsoft.com/office/powerpoint/2010/main" val="3700004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1025-1A0C-9CB9-0AD8-71FB65F057DE}"/>
              </a:ext>
            </a:extLst>
          </p:cNvPr>
          <p:cNvSpPr>
            <a:spLocks noGrp="1"/>
          </p:cNvSpPr>
          <p:nvPr>
            <p:ph type="title"/>
          </p:nvPr>
        </p:nvSpPr>
        <p:spPr>
          <a:xfrm>
            <a:off x="913795" y="406400"/>
            <a:ext cx="10353762" cy="812800"/>
          </a:xfrm>
        </p:spPr>
        <p:txBody>
          <a:bodyPr>
            <a:normAutofit/>
          </a:bodyPr>
          <a:lstStyle/>
          <a:p>
            <a:pPr algn="l"/>
            <a:r>
              <a:rPr lang="en-US" sz="2300" dirty="0">
                <a:effectLst/>
                <a:latin typeface="+mn-lt"/>
              </a:rPr>
              <a:t>In the year 2006 the sale is higher from all years and also 2007 has high sale ratio.</a:t>
            </a:r>
            <a:endParaRPr lang="en-IN" sz="2300" dirty="0">
              <a:effectLst/>
              <a:latin typeface="+mn-lt"/>
            </a:endParaRPr>
          </a:p>
        </p:txBody>
      </p:sp>
      <p:pic>
        <p:nvPicPr>
          <p:cNvPr id="5" name="Content Placeholder 4">
            <a:extLst>
              <a:ext uri="{FF2B5EF4-FFF2-40B4-BE49-F238E27FC236}">
                <a16:creationId xmlns:a16="http://schemas.microsoft.com/office/drawing/2014/main" id="{5BB202B4-1302-F5DF-3428-D08E5869B31D}"/>
              </a:ext>
            </a:extLst>
          </p:cNvPr>
          <p:cNvPicPr>
            <a:picLocks noGrp="1" noChangeAspect="1"/>
          </p:cNvPicPr>
          <p:nvPr>
            <p:ph idx="1"/>
          </p:nvPr>
        </p:nvPicPr>
        <p:blipFill>
          <a:blip r:embed="rId2"/>
          <a:stretch>
            <a:fillRect/>
          </a:stretch>
        </p:blipFill>
        <p:spPr>
          <a:xfrm>
            <a:off x="701040" y="1219200"/>
            <a:ext cx="10881360" cy="5151120"/>
          </a:xfrm>
        </p:spPr>
      </p:pic>
    </p:spTree>
    <p:extLst>
      <p:ext uri="{BB962C8B-B14F-4D97-AF65-F5344CB8AC3E}">
        <p14:creationId xmlns:p14="http://schemas.microsoft.com/office/powerpoint/2010/main" val="1343530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{3C817C25-FCBD-4987-AC0D-96A5A7B66611}tf12214701_win32</Template>
  <TotalTime>385</TotalTime>
  <Words>1235</Words>
  <Application>Microsoft Office PowerPoint</Application>
  <PresentationFormat>Widescreen</PresentationFormat>
  <Paragraphs>254</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Goudy Old Style</vt:lpstr>
      <vt:lpstr>Wingdings</vt:lpstr>
      <vt:lpstr>Wingdings 2</vt:lpstr>
      <vt:lpstr>SlateVTI</vt:lpstr>
      <vt:lpstr>Real Estate Sales</vt:lpstr>
      <vt:lpstr>DATA DESCRIPTION</vt:lpstr>
      <vt:lpstr>PowerPoint Presentation</vt:lpstr>
      <vt:lpstr>Analysis Average assessed value of properties from year to year </vt:lpstr>
      <vt:lpstr>The average value of 2012 is greater among the all year and the year 1999 is less average value in all year .</vt:lpstr>
      <vt:lpstr>Analysis the average sale amount of properties from year to year</vt:lpstr>
      <vt:lpstr>The 2021 year is greatest average from all year also 2007 is 2nd highest average and 1999 is less sales average .</vt:lpstr>
      <vt:lpstr>Analysis average sales ratio of properties from year to year </vt:lpstr>
      <vt:lpstr>In the year 2006 the sale is higher from all years and also 2007 has high sale ratio.</vt:lpstr>
      <vt:lpstr>Comparing the Assessed Value and Sale Amount </vt:lpstr>
      <vt:lpstr>Analysis by towns the most property sold in 2021 </vt:lpstr>
      <vt:lpstr>Analysis by year property is most listed</vt:lpstr>
      <vt:lpstr>In Year 2004 there are 84056 property has listed in market and also Year 2020 there are 66592 property is listed . Year wise property listed going up .</vt:lpstr>
      <vt:lpstr>Analysis by property type is most demanded in market </vt:lpstr>
      <vt:lpstr>Analysis by Top 10 town has maximum property sold</vt:lpstr>
      <vt:lpstr>The Bridgeport has sold maximum property its almost 34201 and  Stamford also sold property 32529.</vt:lpstr>
      <vt:lpstr>Analysis by the year  sale of residential property </vt:lpstr>
      <vt:lpstr>The residential property in year 2020 has 57850  sold , its good growth year wise and also year 2019 residential property has 48348 sold but at the stating year no market for residential property.</vt:lpstr>
      <vt:lpstr>Analysis by the month wise sale 2018 </vt:lpstr>
      <vt:lpstr>PowerPoint Presentation</vt:lpstr>
      <vt:lpstr>Analysis by the month wise sale of 2019 </vt:lpstr>
      <vt:lpstr>PowerPoint Presentation</vt:lpstr>
      <vt:lpstr>Analysis by the month wise sale of 2021 </vt:lpstr>
      <vt:lpstr>PowerPoint Presentation</vt:lpstr>
      <vt:lpstr> Analysis by year wise profit VS loss</vt:lpstr>
      <vt:lpstr>PowerPoint Presentation</vt:lpstr>
      <vt:lpstr>Analysis by residential types purchased most property</vt:lpstr>
      <vt:lpstr>Analysis by the month wise profit of 2020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Sales</dc:title>
  <dc:creator>raj kadam</dc:creator>
  <cp:lastModifiedBy>raj kadam</cp:lastModifiedBy>
  <cp:revision>2</cp:revision>
  <dcterms:created xsi:type="dcterms:W3CDTF">2024-03-01T19:34:01Z</dcterms:created>
  <dcterms:modified xsi:type="dcterms:W3CDTF">2024-03-02T12:15:31Z</dcterms:modified>
</cp:coreProperties>
</file>